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83" r:id="rId2"/>
    <p:sldId id="285" r:id="rId3"/>
    <p:sldId id="286" r:id="rId4"/>
    <p:sldId id="287" r:id="rId5"/>
    <p:sldId id="310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D19A57-A929-4D82-BDF0-FE038AD828C0}" v="1" dt="2026-07-27T19:02:37.4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57" d="100"/>
          <a:sy n="57" d="100"/>
        </p:scale>
        <p:origin x="-32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2205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095500" y="3143250"/>
            <a:ext cx="15506700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225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PLANEJAMENTO ESTRATÉGICO EM MÍDIAS SOCIAIS (03)</a:t>
            </a:r>
            <a:endParaRPr lang="en-US" sz="1950" dirty="0"/>
          </a:p>
        </p:txBody>
      </p:sp>
      <p:sp>
        <p:nvSpPr>
          <p:cNvPr id="4" name="Text 1"/>
          <p:cNvSpPr/>
          <p:nvPr/>
        </p:nvSpPr>
        <p:spPr>
          <a:xfrm>
            <a:off x="2095500" y="3634740"/>
            <a:ext cx="14519910" cy="14839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9868"/>
              </a:lnSpc>
              <a:buNone/>
            </a:pPr>
            <a:r>
              <a:rPr lang="en-US" sz="4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Produção e Gestão de Conteúdos</a:t>
            </a:r>
            <a:endParaRPr lang="en-US" sz="4950" dirty="0"/>
          </a:p>
        </p:txBody>
      </p:sp>
      <p:sp>
        <p:nvSpPr>
          <p:cNvPr id="5" name="Text 2"/>
          <p:cNvSpPr/>
          <p:nvPr/>
        </p:nvSpPr>
        <p:spPr>
          <a:xfrm>
            <a:off x="2095500" y="5290185"/>
            <a:ext cx="15506700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Copywriting · Estrutura de Copy · Headlines · Linhas Editoriais com IA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2095500" y="6105525"/>
            <a:ext cx="15506700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Curso: Comunicação Digital e Moderna · Duração: 3h</a:t>
            </a:r>
            <a:endParaRPr lang="en-US" sz="2025" dirty="0"/>
          </a:p>
        </p:txBody>
      </p:sp>
      <p:sp>
        <p:nvSpPr>
          <p:cNvPr id="7" name="Text 4"/>
          <p:cNvSpPr/>
          <p:nvPr/>
        </p:nvSpPr>
        <p:spPr>
          <a:xfrm>
            <a:off x="2095500" y="6478905"/>
            <a:ext cx="15506700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FFFFFF">
                    <a:alpha val="7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Giovani de Capri · Economista · MBA FGV · Desenvolvimento Humano</a:t>
            </a:r>
            <a:endParaRPr lang="en-US" sz="1950" dirty="0"/>
          </a:p>
        </p:txBody>
      </p:sp>
    </p:spTree>
    <p:extLst>
      <p:ext uri="{BB962C8B-B14F-4D97-AF65-F5344CB8AC3E}">
        <p14:creationId xmlns:p14="http://schemas.microsoft.com/office/powerpoint/2010/main" val="388561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095500" y="3810000"/>
            <a:ext cx="155067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kern="0" spc="30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BLOCO 3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2095500" y="4286250"/>
            <a:ext cx="1550670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Títulos e Headlines</a:t>
            </a:r>
            <a:endParaRPr lang="en-US" sz="3900" dirty="0"/>
          </a:p>
        </p:txBody>
      </p:sp>
      <p:sp>
        <p:nvSpPr>
          <p:cNvPr id="5" name="Text 2"/>
          <p:cNvSpPr/>
          <p:nvPr/>
        </p:nvSpPr>
        <p:spPr>
          <a:xfrm>
            <a:off x="2095500" y="5048250"/>
            <a:ext cx="1152525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FFFFFF">
                    <a:alpha val="8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4 · A primeira e mais importante decisão da sua copy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34005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238250" y="857250"/>
            <a:ext cx="1562338" cy="411480"/>
          </a:xfrm>
          <a:prstGeom prst="roundRect">
            <a:avLst>
              <a:gd name="adj" fmla="val 50000"/>
            </a:avLst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1"/>
          <p:cNvSpPr/>
          <p:nvPr/>
        </p:nvSpPr>
        <p:spPr>
          <a:xfrm>
            <a:off x="1409700" y="933450"/>
            <a:ext cx="1295638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4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238250" y="1402080"/>
            <a:ext cx="1739265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Que o Título Decide Tudo</a:t>
            </a:r>
            <a:endParaRPr lang="en-US" sz="2850" dirty="0"/>
          </a:p>
        </p:txBody>
      </p:sp>
      <p:sp>
        <p:nvSpPr>
          <p:cNvPr id="6" name="Text 3"/>
          <p:cNvSpPr/>
          <p:nvPr/>
        </p:nvSpPr>
        <p:spPr>
          <a:xfrm>
            <a:off x="1238250" y="1916430"/>
            <a:ext cx="11772900" cy="601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regra 80/20: em média, 80% das pessoas leem apenas o título — só 20% seguem para o resto do conteúdo.</a:t>
            </a:r>
            <a:endParaRPr lang="en-US" sz="1950" dirty="0"/>
          </a:p>
        </p:txBody>
      </p:sp>
      <p:sp>
        <p:nvSpPr>
          <p:cNvPr id="7" name="Shape 4"/>
          <p:cNvSpPr/>
          <p:nvPr/>
        </p:nvSpPr>
        <p:spPr>
          <a:xfrm>
            <a:off x="1238250" y="3048000"/>
            <a:ext cx="5143500" cy="1051560"/>
          </a:xfrm>
          <a:prstGeom prst="roundRect">
            <a:avLst>
              <a:gd name="adj" fmla="val 10870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1455420" y="3265170"/>
            <a:ext cx="5180076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Pergunta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1455420" y="3623310"/>
            <a:ext cx="5180076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Provoca o leitor a buscar a resposta.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572250" y="3048000"/>
            <a:ext cx="5143500" cy="1051560"/>
          </a:xfrm>
          <a:prstGeom prst="roundRect">
            <a:avLst>
              <a:gd name="adj" fmla="val 10870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8"/>
          <p:cNvSpPr/>
          <p:nvPr/>
        </p:nvSpPr>
        <p:spPr>
          <a:xfrm>
            <a:off x="6789420" y="3265170"/>
            <a:ext cx="5180076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Número / Lista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6789420" y="3623310"/>
            <a:ext cx="5180076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Promete organização e leitura rápida.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11906250" y="3048000"/>
            <a:ext cx="5143500" cy="1051560"/>
          </a:xfrm>
          <a:prstGeom prst="roundRect">
            <a:avLst>
              <a:gd name="adj" fmla="val 10870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1"/>
          <p:cNvSpPr/>
          <p:nvPr/>
        </p:nvSpPr>
        <p:spPr>
          <a:xfrm>
            <a:off x="12123420" y="3265170"/>
            <a:ext cx="5180076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 Fazer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12123420" y="3623310"/>
            <a:ext cx="5180076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Promete solução prática e aplicável.</a:t>
            </a:r>
            <a:endParaRPr lang="en-US" sz="1800" dirty="0"/>
          </a:p>
        </p:txBody>
      </p:sp>
      <p:sp>
        <p:nvSpPr>
          <p:cNvPr id="16" name="Shape 13"/>
          <p:cNvSpPr/>
          <p:nvPr/>
        </p:nvSpPr>
        <p:spPr>
          <a:xfrm>
            <a:off x="1238250" y="4290060"/>
            <a:ext cx="5143500" cy="1051560"/>
          </a:xfrm>
          <a:prstGeom prst="roundRect">
            <a:avLst>
              <a:gd name="adj" fmla="val 10870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4"/>
          <p:cNvSpPr/>
          <p:nvPr/>
        </p:nvSpPr>
        <p:spPr>
          <a:xfrm>
            <a:off x="1455420" y="4507230"/>
            <a:ext cx="5180076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Curiosidade</a:t>
            </a:r>
            <a:endParaRPr lang="en-US" sz="1950" dirty="0"/>
          </a:p>
        </p:txBody>
      </p:sp>
      <p:sp>
        <p:nvSpPr>
          <p:cNvPr id="18" name="Text 15"/>
          <p:cNvSpPr/>
          <p:nvPr/>
        </p:nvSpPr>
        <p:spPr>
          <a:xfrm>
            <a:off x="1455420" y="4865370"/>
            <a:ext cx="5180076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Abre uma lacuna que só se fecha lendo mais.</a:t>
            </a:r>
            <a:endParaRPr lang="en-US" sz="1800" dirty="0"/>
          </a:p>
        </p:txBody>
      </p:sp>
      <p:sp>
        <p:nvSpPr>
          <p:cNvPr id="19" name="Shape 16"/>
          <p:cNvSpPr/>
          <p:nvPr/>
        </p:nvSpPr>
        <p:spPr>
          <a:xfrm>
            <a:off x="6572250" y="4290060"/>
            <a:ext cx="5143500" cy="1051560"/>
          </a:xfrm>
          <a:prstGeom prst="roundRect">
            <a:avLst>
              <a:gd name="adj" fmla="val 10870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7"/>
          <p:cNvSpPr/>
          <p:nvPr/>
        </p:nvSpPr>
        <p:spPr>
          <a:xfrm>
            <a:off x="6789420" y="4507230"/>
            <a:ext cx="5180076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Urgência</a:t>
            </a:r>
            <a:endParaRPr lang="en-US" sz="1950" dirty="0"/>
          </a:p>
        </p:txBody>
      </p:sp>
      <p:sp>
        <p:nvSpPr>
          <p:cNvPr id="21" name="Text 18"/>
          <p:cNvSpPr/>
          <p:nvPr/>
        </p:nvSpPr>
        <p:spPr>
          <a:xfrm>
            <a:off x="6789420" y="4865370"/>
            <a:ext cx="5180076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Cria senso de prazo ou escassez.</a:t>
            </a:r>
            <a:endParaRPr lang="en-US" sz="1800" dirty="0"/>
          </a:p>
        </p:txBody>
      </p:sp>
      <p:sp>
        <p:nvSpPr>
          <p:cNvPr id="22" name="Shape 19"/>
          <p:cNvSpPr/>
          <p:nvPr/>
        </p:nvSpPr>
        <p:spPr>
          <a:xfrm>
            <a:off x="11906250" y="4290060"/>
            <a:ext cx="5143500" cy="1051560"/>
          </a:xfrm>
          <a:prstGeom prst="roundRect">
            <a:avLst>
              <a:gd name="adj" fmla="val 10870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0"/>
          <p:cNvSpPr/>
          <p:nvPr/>
        </p:nvSpPr>
        <p:spPr>
          <a:xfrm>
            <a:off x="12123420" y="4507230"/>
            <a:ext cx="5180076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Benefício Direto</a:t>
            </a:r>
            <a:endParaRPr lang="en-US" sz="1950" dirty="0"/>
          </a:p>
        </p:txBody>
      </p:sp>
      <p:sp>
        <p:nvSpPr>
          <p:cNvPr id="24" name="Text 21"/>
          <p:cNvSpPr/>
          <p:nvPr/>
        </p:nvSpPr>
        <p:spPr>
          <a:xfrm>
            <a:off x="12123420" y="4865370"/>
            <a:ext cx="5180076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Mostra o ganho concreto sem rodeios.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7595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238250" y="857250"/>
            <a:ext cx="1562338" cy="411480"/>
          </a:xfrm>
          <a:prstGeom prst="roundRect">
            <a:avLst>
              <a:gd name="adj" fmla="val 50000"/>
            </a:avLst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1"/>
          <p:cNvSpPr/>
          <p:nvPr/>
        </p:nvSpPr>
        <p:spPr>
          <a:xfrm>
            <a:off x="1409700" y="933450"/>
            <a:ext cx="1295638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4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238250" y="1402080"/>
            <a:ext cx="1739265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Fórmulas de Headlines que Funcionam</a:t>
            </a:r>
            <a:endParaRPr lang="en-US" sz="2850" dirty="0"/>
          </a:p>
        </p:txBody>
      </p:sp>
      <p:sp>
        <p:nvSpPr>
          <p:cNvPr id="6" name="Shape 3"/>
          <p:cNvSpPr/>
          <p:nvPr/>
        </p:nvSpPr>
        <p:spPr>
          <a:xfrm>
            <a:off x="1238250" y="2190750"/>
            <a:ext cx="7800975" cy="1158240"/>
          </a:xfrm>
          <a:prstGeom prst="roundRect">
            <a:avLst>
              <a:gd name="adj" fmla="val 9868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1493520" y="2446020"/>
            <a:ext cx="8019479" cy="31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 [resultado] sem [dor]</a:t>
            </a:r>
            <a:endParaRPr lang="en-US" sz="1875" dirty="0"/>
          </a:p>
        </p:txBody>
      </p:sp>
      <p:sp>
        <p:nvSpPr>
          <p:cNvPr id="8" name="Text 5"/>
          <p:cNvSpPr/>
          <p:nvPr/>
        </p:nvSpPr>
        <p:spPr>
          <a:xfrm>
            <a:off x="1493520" y="2834640"/>
            <a:ext cx="801947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"Como aumentar o engajamento sem gastar em anúncios"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9248775" y="2190750"/>
            <a:ext cx="7800975" cy="1158240"/>
          </a:xfrm>
          <a:prstGeom prst="roundRect">
            <a:avLst>
              <a:gd name="adj" fmla="val 9868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7"/>
          <p:cNvSpPr/>
          <p:nvPr/>
        </p:nvSpPr>
        <p:spPr>
          <a:xfrm>
            <a:off x="9504045" y="2446020"/>
            <a:ext cx="8019479" cy="31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[Número] + [tema] + [benefício]</a:t>
            </a:r>
            <a:endParaRPr lang="en-US" sz="1875" dirty="0"/>
          </a:p>
        </p:txBody>
      </p:sp>
      <p:sp>
        <p:nvSpPr>
          <p:cNvPr id="11" name="Text 8"/>
          <p:cNvSpPr/>
          <p:nvPr/>
        </p:nvSpPr>
        <p:spPr>
          <a:xfrm>
            <a:off x="9504045" y="2834640"/>
            <a:ext cx="801947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"7 legendas que fazem o público comentar"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1238250" y="3558540"/>
            <a:ext cx="7800975" cy="1158240"/>
          </a:xfrm>
          <a:prstGeom prst="roundRect">
            <a:avLst>
              <a:gd name="adj" fmla="val 9868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0"/>
          <p:cNvSpPr/>
          <p:nvPr/>
        </p:nvSpPr>
        <p:spPr>
          <a:xfrm>
            <a:off x="1493520" y="3813810"/>
            <a:ext cx="8019479" cy="31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que ninguém te conta sobre [tema]</a:t>
            </a:r>
            <a:endParaRPr lang="en-US" sz="1875" dirty="0"/>
          </a:p>
        </p:txBody>
      </p:sp>
      <p:sp>
        <p:nvSpPr>
          <p:cNvPr id="14" name="Text 11"/>
          <p:cNvSpPr/>
          <p:nvPr/>
        </p:nvSpPr>
        <p:spPr>
          <a:xfrm>
            <a:off x="1493520" y="4202430"/>
            <a:ext cx="801947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"O que ninguém te conta sobre o algoritmo do Instagram"</a:t>
            </a:r>
            <a:endParaRPr lang="en-US" sz="1800" dirty="0"/>
          </a:p>
        </p:txBody>
      </p:sp>
      <p:sp>
        <p:nvSpPr>
          <p:cNvPr id="15" name="Shape 12"/>
          <p:cNvSpPr/>
          <p:nvPr/>
        </p:nvSpPr>
        <p:spPr>
          <a:xfrm>
            <a:off x="9248775" y="3558540"/>
            <a:ext cx="7800975" cy="1158240"/>
          </a:xfrm>
          <a:prstGeom prst="roundRect">
            <a:avLst>
              <a:gd name="adj" fmla="val 9868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3"/>
          <p:cNvSpPr/>
          <p:nvPr/>
        </p:nvSpPr>
        <p:spPr>
          <a:xfrm>
            <a:off x="9504045" y="3813810"/>
            <a:ext cx="8019479" cy="31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[Público] está cometendo este erro em [tema]</a:t>
            </a:r>
            <a:endParaRPr lang="en-US" sz="1875" dirty="0"/>
          </a:p>
        </p:txBody>
      </p:sp>
      <p:sp>
        <p:nvSpPr>
          <p:cNvPr id="17" name="Text 14"/>
          <p:cNvSpPr/>
          <p:nvPr/>
        </p:nvSpPr>
        <p:spPr>
          <a:xfrm>
            <a:off x="9504045" y="4202430"/>
            <a:ext cx="801947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"Gestores públicos estão cometendo este erro nas redes"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4579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238250" y="857250"/>
            <a:ext cx="1562338" cy="411480"/>
          </a:xfrm>
          <a:prstGeom prst="roundRect">
            <a:avLst>
              <a:gd name="adj" fmla="val 50000"/>
            </a:avLst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1"/>
          <p:cNvSpPr/>
          <p:nvPr/>
        </p:nvSpPr>
        <p:spPr>
          <a:xfrm>
            <a:off x="1409700" y="933450"/>
            <a:ext cx="1295638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4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238250" y="1402080"/>
            <a:ext cx="1739265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Antes e Depois: Fortalecendo um Título Fraco</a:t>
            </a:r>
            <a:endParaRPr lang="en-US" sz="2850" dirty="0"/>
          </a:p>
        </p:txBody>
      </p:sp>
      <p:sp>
        <p:nvSpPr>
          <p:cNvPr id="6" name="Shape 3"/>
          <p:cNvSpPr/>
          <p:nvPr/>
        </p:nvSpPr>
        <p:spPr>
          <a:xfrm>
            <a:off x="1238250" y="2381250"/>
            <a:ext cx="15811500" cy="998220"/>
          </a:xfrm>
          <a:prstGeom prst="roundRect">
            <a:avLst>
              <a:gd name="adj" fmla="val 11450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1512570" y="2743200"/>
            <a:ext cx="6663690" cy="31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75" strike="sngStrike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Dicas de marketing digital</a:t>
            </a:r>
            <a:endParaRPr lang="en-US" sz="1875" dirty="0"/>
          </a:p>
        </p:txBody>
      </p:sp>
      <p:sp>
        <p:nvSpPr>
          <p:cNvPr id="8" name="Text 5"/>
          <p:cNvSpPr/>
          <p:nvPr/>
        </p:nvSpPr>
        <p:spPr>
          <a:xfrm>
            <a:off x="7799070" y="2727960"/>
            <a:ext cx="3429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8294370" y="2598420"/>
            <a:ext cx="8735492" cy="601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erros de marketing digital que afastam seus clientes (e como corrigir hoje)</a:t>
            </a:r>
            <a:endParaRPr lang="en-US" sz="1950" dirty="0"/>
          </a:p>
        </p:txBody>
      </p:sp>
      <p:sp>
        <p:nvSpPr>
          <p:cNvPr id="10" name="Shape 7"/>
          <p:cNvSpPr/>
          <p:nvPr/>
        </p:nvSpPr>
        <p:spPr>
          <a:xfrm>
            <a:off x="1238250" y="3531870"/>
            <a:ext cx="15811500" cy="739140"/>
          </a:xfrm>
          <a:prstGeom prst="roundRect">
            <a:avLst>
              <a:gd name="adj" fmla="val 15464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8"/>
          <p:cNvSpPr/>
          <p:nvPr/>
        </p:nvSpPr>
        <p:spPr>
          <a:xfrm>
            <a:off x="1512570" y="3764280"/>
            <a:ext cx="6663690" cy="31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75" strike="sngStrike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 fazer um bom post</a:t>
            </a:r>
            <a:endParaRPr lang="en-US" sz="1875" dirty="0"/>
          </a:p>
        </p:txBody>
      </p:sp>
      <p:sp>
        <p:nvSpPr>
          <p:cNvPr id="12" name="Text 9"/>
          <p:cNvSpPr/>
          <p:nvPr/>
        </p:nvSpPr>
        <p:spPr>
          <a:xfrm>
            <a:off x="7799070" y="3749040"/>
            <a:ext cx="3429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100" dirty="0"/>
          </a:p>
        </p:txBody>
      </p:sp>
      <p:sp>
        <p:nvSpPr>
          <p:cNvPr id="13" name="Text 10"/>
          <p:cNvSpPr/>
          <p:nvPr/>
        </p:nvSpPr>
        <p:spPr>
          <a:xfrm>
            <a:off x="8294370" y="3760470"/>
            <a:ext cx="9329166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 escrever um post que gera comentários em 5 minutos</a:t>
            </a:r>
            <a:endParaRPr lang="en-US" sz="1950" dirty="0"/>
          </a:p>
        </p:txBody>
      </p:sp>
      <p:sp>
        <p:nvSpPr>
          <p:cNvPr id="14" name="Shape 11"/>
          <p:cNvSpPr/>
          <p:nvPr/>
        </p:nvSpPr>
        <p:spPr>
          <a:xfrm>
            <a:off x="1238250" y="4423410"/>
            <a:ext cx="15811500" cy="739140"/>
          </a:xfrm>
          <a:prstGeom prst="roundRect">
            <a:avLst>
              <a:gd name="adj" fmla="val 15464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2"/>
          <p:cNvSpPr/>
          <p:nvPr/>
        </p:nvSpPr>
        <p:spPr>
          <a:xfrm>
            <a:off x="1512570" y="4655820"/>
            <a:ext cx="6663690" cy="31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75" strike="sngStrike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Conheça nossos serviços</a:t>
            </a:r>
            <a:endParaRPr lang="en-US" sz="1875" dirty="0"/>
          </a:p>
        </p:txBody>
      </p:sp>
      <p:sp>
        <p:nvSpPr>
          <p:cNvPr id="16" name="Text 13"/>
          <p:cNvSpPr/>
          <p:nvPr/>
        </p:nvSpPr>
        <p:spPr>
          <a:xfrm>
            <a:off x="7799070" y="4640580"/>
            <a:ext cx="3429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8294370" y="4652010"/>
            <a:ext cx="9329166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serviço que economizou 12 horas por semana da nossa equipe</a:t>
            </a:r>
            <a:endParaRPr lang="en-US" sz="1950" dirty="0"/>
          </a:p>
        </p:txBody>
      </p:sp>
    </p:spTree>
    <p:extLst>
      <p:ext uri="{BB962C8B-B14F-4D97-AF65-F5344CB8AC3E}">
        <p14:creationId xmlns:p14="http://schemas.microsoft.com/office/powerpoint/2010/main" val="2662956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095500" y="3810000"/>
            <a:ext cx="155067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kern="0" spc="30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BLOCO 4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2095500" y="4286250"/>
            <a:ext cx="14519910" cy="1181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Copywriting para Mídias Sociais</a:t>
            </a:r>
            <a:endParaRPr lang="en-US" sz="3900" dirty="0"/>
          </a:p>
        </p:txBody>
      </p:sp>
      <p:sp>
        <p:nvSpPr>
          <p:cNvPr id="5" name="Text 2"/>
          <p:cNvSpPr/>
          <p:nvPr/>
        </p:nvSpPr>
        <p:spPr>
          <a:xfrm>
            <a:off x="2095500" y="5619750"/>
            <a:ext cx="1152525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FFFFFF">
                    <a:alpha val="8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5 · Adaptando a mensagem para cada plataforma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678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238250" y="857250"/>
            <a:ext cx="1562338" cy="411480"/>
          </a:xfrm>
          <a:prstGeom prst="roundRect">
            <a:avLst>
              <a:gd name="adj" fmla="val 50000"/>
            </a:avLst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1"/>
          <p:cNvSpPr/>
          <p:nvPr/>
        </p:nvSpPr>
        <p:spPr>
          <a:xfrm>
            <a:off x="1409700" y="933450"/>
            <a:ext cx="1295638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5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238250" y="1402080"/>
            <a:ext cx="1739265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 por Plataforma</a:t>
            </a:r>
            <a:endParaRPr lang="en-US" sz="2850" dirty="0"/>
          </a:p>
        </p:txBody>
      </p:sp>
      <p:sp>
        <p:nvSpPr>
          <p:cNvPr id="6" name="Shape 3"/>
          <p:cNvSpPr/>
          <p:nvPr/>
        </p:nvSpPr>
        <p:spPr>
          <a:xfrm>
            <a:off x="1238250" y="2190750"/>
            <a:ext cx="3810000" cy="3771900"/>
          </a:xfrm>
          <a:prstGeom prst="roundRect">
            <a:avLst>
              <a:gd name="adj" fmla="val 3030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1455420" y="2407920"/>
            <a:ext cx="3713226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Facebook</a:t>
            </a:r>
            <a:endParaRPr lang="en-US" sz="2025" dirty="0"/>
          </a:p>
        </p:txBody>
      </p:sp>
      <p:sp>
        <p:nvSpPr>
          <p:cNvPr id="8" name="Text 5"/>
          <p:cNvSpPr/>
          <p:nvPr/>
        </p:nvSpPr>
        <p:spPr>
          <a:xfrm>
            <a:off x="1455420" y="2819400"/>
            <a:ext cx="3476930" cy="22326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1176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 conversacional e narrativo. Textos podem ser mais longos. Perguntas abertas geram comentários. Público com faixa etária mais madura.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5238750" y="2190750"/>
            <a:ext cx="3810000" cy="3771900"/>
          </a:xfrm>
          <a:prstGeom prst="roundRect">
            <a:avLst>
              <a:gd name="adj" fmla="val 3030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7"/>
          <p:cNvSpPr/>
          <p:nvPr/>
        </p:nvSpPr>
        <p:spPr>
          <a:xfrm>
            <a:off x="5455920" y="2407920"/>
            <a:ext cx="3713226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</a:t>
            </a:r>
            <a:endParaRPr lang="en-US" sz="2025" dirty="0"/>
          </a:p>
        </p:txBody>
      </p:sp>
      <p:sp>
        <p:nvSpPr>
          <p:cNvPr id="11" name="Text 8"/>
          <p:cNvSpPr/>
          <p:nvPr/>
        </p:nvSpPr>
        <p:spPr>
          <a:xfrm>
            <a:off x="5455920" y="2819400"/>
            <a:ext cx="3476930" cy="2598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1176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Hook forte já na 1ª linha da legenda. Emojis pontuam sem exagero. CTA claro (salvar, comentar, compartilhar). Hashtags no fim ou no 1º comentário.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9239250" y="2190750"/>
            <a:ext cx="3810000" cy="3771900"/>
          </a:xfrm>
          <a:prstGeom prst="roundRect">
            <a:avLst>
              <a:gd name="adj" fmla="val 3030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0"/>
          <p:cNvSpPr/>
          <p:nvPr/>
        </p:nvSpPr>
        <p:spPr>
          <a:xfrm>
            <a:off x="9456420" y="2407920"/>
            <a:ext cx="3713226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YouTube</a:t>
            </a:r>
            <a:endParaRPr lang="en-US" sz="2025" dirty="0"/>
          </a:p>
        </p:txBody>
      </p:sp>
      <p:sp>
        <p:nvSpPr>
          <p:cNvPr id="14" name="Text 11"/>
          <p:cNvSpPr/>
          <p:nvPr/>
        </p:nvSpPr>
        <p:spPr>
          <a:xfrm>
            <a:off x="9456420" y="2819400"/>
            <a:ext cx="3476930" cy="2964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1176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Título com curiosidade + palavra-chave. Descrição otimizada para busca (SEO). As 3 primeiras linhas aparecem no preview. Roteiro precisa prender nos 8s iniciais.</a:t>
            </a:r>
            <a:endParaRPr lang="en-US" sz="1800" dirty="0"/>
          </a:p>
        </p:txBody>
      </p:sp>
      <p:sp>
        <p:nvSpPr>
          <p:cNvPr id="15" name="Shape 12"/>
          <p:cNvSpPr/>
          <p:nvPr/>
        </p:nvSpPr>
        <p:spPr>
          <a:xfrm>
            <a:off x="13239750" y="2190750"/>
            <a:ext cx="3810000" cy="3771900"/>
          </a:xfrm>
          <a:prstGeom prst="roundRect">
            <a:avLst>
              <a:gd name="adj" fmla="val 3030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3"/>
          <p:cNvSpPr/>
          <p:nvPr/>
        </p:nvSpPr>
        <p:spPr>
          <a:xfrm>
            <a:off x="13456920" y="2407920"/>
            <a:ext cx="3713226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</a:t>
            </a:r>
            <a:endParaRPr lang="en-US" sz="2025" dirty="0"/>
          </a:p>
        </p:txBody>
      </p:sp>
      <p:sp>
        <p:nvSpPr>
          <p:cNvPr id="17" name="Text 14"/>
          <p:cNvSpPr/>
          <p:nvPr/>
        </p:nvSpPr>
        <p:spPr>
          <a:xfrm>
            <a:off x="13456920" y="2819400"/>
            <a:ext cx="3476930" cy="2598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1176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 institucional, mas humano. Parágrafos curtos com quebras de linha. Dados e autoridade sustentam o argumento. CTA convida ao comentário profissional.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737398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238250" y="857250"/>
            <a:ext cx="1562338" cy="411480"/>
          </a:xfrm>
          <a:prstGeom prst="roundRect">
            <a:avLst>
              <a:gd name="adj" fmla="val 50000"/>
            </a:avLst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1"/>
          <p:cNvSpPr/>
          <p:nvPr/>
        </p:nvSpPr>
        <p:spPr>
          <a:xfrm>
            <a:off x="1409700" y="933450"/>
            <a:ext cx="1295638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5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238250" y="1402080"/>
            <a:ext cx="1739265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Anatomia de uma Legenda Estratégica no Instagram</a:t>
            </a:r>
            <a:endParaRPr lang="en-US" sz="2850" dirty="0"/>
          </a:p>
        </p:txBody>
      </p:sp>
      <p:sp>
        <p:nvSpPr>
          <p:cNvPr id="6" name="Shape 3"/>
          <p:cNvSpPr/>
          <p:nvPr/>
        </p:nvSpPr>
        <p:spPr>
          <a:xfrm>
            <a:off x="1238250" y="2381250"/>
            <a:ext cx="15811500" cy="1036320"/>
          </a:xfrm>
          <a:prstGeom prst="roundRect">
            <a:avLst>
              <a:gd name="adj" fmla="val 11029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1512570" y="2617470"/>
            <a:ext cx="1790700" cy="601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Hook (1ª linha)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3455670" y="2769870"/>
            <a:ext cx="14651736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frase que aparece antes do "ver mais" — precisa gerar curiosidade sozinha.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1238250" y="3569970"/>
            <a:ext cx="15811500" cy="754380"/>
          </a:xfrm>
          <a:prstGeom prst="roundRect">
            <a:avLst>
              <a:gd name="adj" fmla="val 15152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7"/>
          <p:cNvSpPr/>
          <p:nvPr/>
        </p:nvSpPr>
        <p:spPr>
          <a:xfrm>
            <a:off x="1512570" y="3806190"/>
            <a:ext cx="1885950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Corpo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3455670" y="3817620"/>
            <a:ext cx="14651736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Contexto, valor ou história — 2 a 4 linhas curtas, uma ideia por linha.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1238250" y="4476750"/>
            <a:ext cx="15811500" cy="754380"/>
          </a:xfrm>
          <a:prstGeom prst="roundRect">
            <a:avLst>
              <a:gd name="adj" fmla="val 15152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0"/>
          <p:cNvSpPr/>
          <p:nvPr/>
        </p:nvSpPr>
        <p:spPr>
          <a:xfrm>
            <a:off x="1512570" y="4712970"/>
            <a:ext cx="1885950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CTA</a:t>
            </a:r>
            <a:endParaRPr lang="en-US" sz="1950" dirty="0"/>
          </a:p>
        </p:txBody>
      </p:sp>
      <p:sp>
        <p:nvSpPr>
          <p:cNvPr id="14" name="Text 11"/>
          <p:cNvSpPr/>
          <p:nvPr/>
        </p:nvSpPr>
        <p:spPr>
          <a:xfrm>
            <a:off x="3455670" y="4724400"/>
            <a:ext cx="14651736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Uma ação clara: "salva esse post", "comenta aqui embaixo", "manda pra alguém".</a:t>
            </a:r>
            <a:endParaRPr lang="en-US" sz="1800" dirty="0"/>
          </a:p>
        </p:txBody>
      </p:sp>
      <p:sp>
        <p:nvSpPr>
          <p:cNvPr id="15" name="Shape 12"/>
          <p:cNvSpPr/>
          <p:nvPr/>
        </p:nvSpPr>
        <p:spPr>
          <a:xfrm>
            <a:off x="1238250" y="5383530"/>
            <a:ext cx="15811500" cy="754380"/>
          </a:xfrm>
          <a:prstGeom prst="roundRect">
            <a:avLst>
              <a:gd name="adj" fmla="val 15152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3"/>
          <p:cNvSpPr/>
          <p:nvPr/>
        </p:nvSpPr>
        <p:spPr>
          <a:xfrm>
            <a:off x="1512570" y="5619750"/>
            <a:ext cx="1885950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Hashtags</a:t>
            </a:r>
            <a:endParaRPr lang="en-US" sz="1950" dirty="0"/>
          </a:p>
        </p:txBody>
      </p:sp>
      <p:sp>
        <p:nvSpPr>
          <p:cNvPr id="17" name="Text 14"/>
          <p:cNvSpPr/>
          <p:nvPr/>
        </p:nvSpPr>
        <p:spPr>
          <a:xfrm>
            <a:off x="3455670" y="5631180"/>
            <a:ext cx="14651736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a 5 relevantes, no fim do texto ou no primeiro comentário — não no meio.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2253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095500" y="3524250"/>
            <a:ext cx="155067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kern="0" spc="30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BLOCO 5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2095500" y="4000500"/>
            <a:ext cx="14519910" cy="11353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Planejamento Estratégico em Mídias Sociais — Parte 3</a:t>
            </a:r>
            <a:endParaRPr lang="en-US" sz="3750" dirty="0"/>
          </a:p>
        </p:txBody>
      </p:sp>
      <p:sp>
        <p:nvSpPr>
          <p:cNvPr id="5" name="Text 2"/>
          <p:cNvSpPr/>
          <p:nvPr/>
        </p:nvSpPr>
        <p:spPr>
          <a:xfrm>
            <a:off x="2095500" y="5288280"/>
            <a:ext cx="1204912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FFFFFF">
                    <a:alpha val="8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6 · Fluxo de produção, calendário e criação assistida por IA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628554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238250" y="857250"/>
            <a:ext cx="1746528" cy="411480"/>
          </a:xfrm>
          <a:prstGeom prst="roundRect">
            <a:avLst>
              <a:gd name="adj" fmla="val 50000"/>
            </a:avLst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1"/>
          <p:cNvSpPr/>
          <p:nvPr/>
        </p:nvSpPr>
        <p:spPr>
          <a:xfrm>
            <a:off x="1409700" y="933450"/>
            <a:ext cx="1479828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6A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238250" y="1402080"/>
            <a:ext cx="1739265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Conteúdo Raiz x Conteúdo "Nutella"</a:t>
            </a:r>
            <a:endParaRPr lang="en-US" sz="2850" dirty="0"/>
          </a:p>
        </p:txBody>
      </p:sp>
      <p:sp>
        <p:nvSpPr>
          <p:cNvPr id="6" name="Shape 3"/>
          <p:cNvSpPr/>
          <p:nvPr/>
        </p:nvSpPr>
        <p:spPr>
          <a:xfrm>
            <a:off x="1238250" y="2381250"/>
            <a:ext cx="7791450" cy="2678430"/>
          </a:xfrm>
          <a:prstGeom prst="roundRect">
            <a:avLst>
              <a:gd name="adj" fmla="val 4267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1550670" y="2693670"/>
            <a:ext cx="7883271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Conteúdo Raiz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1550670" y="3128010"/>
            <a:ext cx="7381609" cy="165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7569"/>
              </a:lnSpc>
              <a:buNone/>
            </a:pPr>
            <a:r>
              <a:rPr lang="en-US" sz="1875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Live, entrevista, palestra ou sessão pública. Produção mais longa e planejada. Rica em contexto, dados e profundidade. Gravada uma vez, gera dezenas de fragmentos.</a:t>
            </a:r>
            <a:endParaRPr lang="en-US" sz="1875" dirty="0"/>
          </a:p>
        </p:txBody>
      </p:sp>
      <p:sp>
        <p:nvSpPr>
          <p:cNvPr id="9" name="Shape 6"/>
          <p:cNvSpPr/>
          <p:nvPr/>
        </p:nvSpPr>
        <p:spPr>
          <a:xfrm>
            <a:off x="9258300" y="2381250"/>
            <a:ext cx="7791450" cy="2678430"/>
          </a:xfrm>
          <a:prstGeom prst="roundRect">
            <a:avLst>
              <a:gd name="adj" fmla="val 4267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7"/>
          <p:cNvSpPr/>
          <p:nvPr/>
        </p:nvSpPr>
        <p:spPr>
          <a:xfrm>
            <a:off x="9570720" y="2693670"/>
            <a:ext cx="7883271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Conteúdo "Nutella"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9570720" y="3128010"/>
            <a:ext cx="7381609" cy="165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7569"/>
              </a:lnSpc>
              <a:buNone/>
            </a:pPr>
            <a:r>
              <a:rPr lang="en-US" sz="1875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Pequenos recortes do conteúdo raiz — "passa em tudo". Reels, cards, stories, threads e cortes curtos. Produção rápida e alto volume. Multiplica o alcance do mesmo esforço de gravação.</a:t>
            </a:r>
            <a:endParaRPr lang="en-US" sz="1875" dirty="0"/>
          </a:p>
        </p:txBody>
      </p:sp>
      <p:sp>
        <p:nvSpPr>
          <p:cNvPr id="12" name="Shape 9"/>
          <p:cNvSpPr/>
          <p:nvPr/>
        </p:nvSpPr>
        <p:spPr>
          <a:xfrm>
            <a:off x="1238250" y="6286500"/>
            <a:ext cx="15811500" cy="891540"/>
          </a:xfrm>
          <a:prstGeom prst="roundRect">
            <a:avLst>
              <a:gd name="adj" fmla="val 12821"/>
            </a:avLst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3" name="Text 10"/>
          <p:cNvSpPr/>
          <p:nvPr/>
        </p:nvSpPr>
        <p:spPr>
          <a:xfrm>
            <a:off x="1543050" y="6534150"/>
            <a:ext cx="15657957" cy="4343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541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🧭 O conteúdo raiz dá o CONTEÚDO. O conteúdo nutella dá o ALCANCE. Uma boa estratégia precisa dos dois.</a:t>
            </a:r>
            <a:endParaRPr lang="en-US" sz="1950" dirty="0"/>
          </a:p>
        </p:txBody>
      </p:sp>
    </p:spTree>
    <p:extLst>
      <p:ext uri="{BB962C8B-B14F-4D97-AF65-F5344CB8AC3E}">
        <p14:creationId xmlns:p14="http://schemas.microsoft.com/office/powerpoint/2010/main" val="174727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238250" y="857250"/>
            <a:ext cx="1746528" cy="411480"/>
          </a:xfrm>
          <a:prstGeom prst="roundRect">
            <a:avLst>
              <a:gd name="adj" fmla="val 50000"/>
            </a:avLst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1"/>
          <p:cNvSpPr/>
          <p:nvPr/>
        </p:nvSpPr>
        <p:spPr>
          <a:xfrm>
            <a:off x="1409700" y="933450"/>
            <a:ext cx="1479828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6A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238250" y="1402080"/>
            <a:ext cx="1739265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 Otimizar o Fluxo de Produção</a:t>
            </a:r>
            <a:endParaRPr lang="en-US" sz="2850" dirty="0"/>
          </a:p>
        </p:txBody>
      </p:sp>
      <p:sp>
        <p:nvSpPr>
          <p:cNvPr id="6" name="Text 3"/>
          <p:cNvSpPr/>
          <p:nvPr/>
        </p:nvSpPr>
        <p:spPr>
          <a:xfrm>
            <a:off x="1238250" y="1916430"/>
            <a:ext cx="17392650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Exemplo: 1 live de 60 minutos de prestação de contas pode virar</a:t>
            </a:r>
            <a:endParaRPr lang="en-US" sz="1950" dirty="0"/>
          </a:p>
        </p:txBody>
      </p:sp>
      <p:sp>
        <p:nvSpPr>
          <p:cNvPr id="7" name="Shape 4"/>
          <p:cNvSpPr/>
          <p:nvPr/>
        </p:nvSpPr>
        <p:spPr>
          <a:xfrm>
            <a:off x="1238250" y="2762250"/>
            <a:ext cx="5156121" cy="1078230"/>
          </a:xfrm>
          <a:prstGeom prst="roundRect">
            <a:avLst>
              <a:gd name="adj" fmla="val 10601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1219331" y="2979420"/>
            <a:ext cx="5193959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250" dirty="0"/>
          </a:p>
        </p:txBody>
      </p:sp>
      <p:sp>
        <p:nvSpPr>
          <p:cNvPr id="9" name="Text 6"/>
          <p:cNvSpPr/>
          <p:nvPr/>
        </p:nvSpPr>
        <p:spPr>
          <a:xfrm>
            <a:off x="1219331" y="3364230"/>
            <a:ext cx="519395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Reels (30–60s) com os melhores momentos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565821" y="2762250"/>
            <a:ext cx="5156240" cy="1078230"/>
          </a:xfrm>
          <a:prstGeom prst="roundRect">
            <a:avLst>
              <a:gd name="adj" fmla="val 10601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8"/>
          <p:cNvSpPr/>
          <p:nvPr/>
        </p:nvSpPr>
        <p:spPr>
          <a:xfrm>
            <a:off x="6546896" y="2979420"/>
            <a:ext cx="519409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250" dirty="0"/>
          </a:p>
        </p:txBody>
      </p:sp>
      <p:sp>
        <p:nvSpPr>
          <p:cNvPr id="12" name="Text 9"/>
          <p:cNvSpPr/>
          <p:nvPr/>
        </p:nvSpPr>
        <p:spPr>
          <a:xfrm>
            <a:off x="6546896" y="3364230"/>
            <a:ext cx="5194090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Cards de citação para Stories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11893510" y="2762250"/>
            <a:ext cx="5156240" cy="1078230"/>
          </a:xfrm>
          <a:prstGeom prst="roundRect">
            <a:avLst>
              <a:gd name="adj" fmla="val 10601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1"/>
          <p:cNvSpPr/>
          <p:nvPr/>
        </p:nvSpPr>
        <p:spPr>
          <a:xfrm>
            <a:off x="11874586" y="2979420"/>
            <a:ext cx="519409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50" dirty="0"/>
          </a:p>
        </p:txBody>
      </p:sp>
      <p:sp>
        <p:nvSpPr>
          <p:cNvPr id="15" name="Text 12"/>
          <p:cNvSpPr/>
          <p:nvPr/>
        </p:nvSpPr>
        <p:spPr>
          <a:xfrm>
            <a:off x="11874586" y="3364230"/>
            <a:ext cx="5194090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Carrossel educativo para Instagram/LinkedIn</a:t>
            </a:r>
            <a:endParaRPr lang="en-US" sz="1800" dirty="0"/>
          </a:p>
        </p:txBody>
      </p:sp>
      <p:sp>
        <p:nvSpPr>
          <p:cNvPr id="16" name="Shape 13"/>
          <p:cNvSpPr/>
          <p:nvPr/>
        </p:nvSpPr>
        <p:spPr>
          <a:xfrm>
            <a:off x="1238250" y="4011930"/>
            <a:ext cx="5156121" cy="1078230"/>
          </a:xfrm>
          <a:prstGeom prst="roundRect">
            <a:avLst>
              <a:gd name="adj" fmla="val 10601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4"/>
          <p:cNvSpPr/>
          <p:nvPr/>
        </p:nvSpPr>
        <p:spPr>
          <a:xfrm>
            <a:off x="1219331" y="4229100"/>
            <a:ext cx="5193959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50" dirty="0"/>
          </a:p>
        </p:txBody>
      </p:sp>
      <p:sp>
        <p:nvSpPr>
          <p:cNvPr id="18" name="Text 15"/>
          <p:cNvSpPr/>
          <p:nvPr/>
        </p:nvSpPr>
        <p:spPr>
          <a:xfrm>
            <a:off x="1219331" y="4613910"/>
            <a:ext cx="519395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Thread resumindo os pontos principais</a:t>
            </a:r>
            <a:endParaRPr lang="en-US" sz="1800" dirty="0"/>
          </a:p>
        </p:txBody>
      </p:sp>
      <p:sp>
        <p:nvSpPr>
          <p:cNvPr id="19" name="Shape 16"/>
          <p:cNvSpPr/>
          <p:nvPr/>
        </p:nvSpPr>
        <p:spPr>
          <a:xfrm>
            <a:off x="6565821" y="4011930"/>
            <a:ext cx="5156240" cy="1078230"/>
          </a:xfrm>
          <a:prstGeom prst="roundRect">
            <a:avLst>
              <a:gd name="adj" fmla="val 10601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7"/>
          <p:cNvSpPr/>
          <p:nvPr/>
        </p:nvSpPr>
        <p:spPr>
          <a:xfrm>
            <a:off x="6546896" y="4229100"/>
            <a:ext cx="519409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50" dirty="0"/>
          </a:p>
        </p:txBody>
      </p:sp>
      <p:sp>
        <p:nvSpPr>
          <p:cNvPr id="21" name="Text 18"/>
          <p:cNvSpPr/>
          <p:nvPr/>
        </p:nvSpPr>
        <p:spPr>
          <a:xfrm>
            <a:off x="6546896" y="4613910"/>
            <a:ext cx="5194090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Short para YouTube</a:t>
            </a:r>
            <a:endParaRPr lang="en-US" sz="1800" dirty="0"/>
          </a:p>
        </p:txBody>
      </p:sp>
      <p:sp>
        <p:nvSpPr>
          <p:cNvPr id="22" name="Shape 19"/>
          <p:cNvSpPr/>
          <p:nvPr/>
        </p:nvSpPr>
        <p:spPr>
          <a:xfrm>
            <a:off x="11893510" y="4011930"/>
            <a:ext cx="5156240" cy="1078230"/>
          </a:xfrm>
          <a:prstGeom prst="roundRect">
            <a:avLst>
              <a:gd name="adj" fmla="val 10601"/>
            </a:avLst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3" name="Text 20"/>
          <p:cNvSpPr/>
          <p:nvPr/>
        </p:nvSpPr>
        <p:spPr>
          <a:xfrm>
            <a:off x="11866203" y="4240530"/>
            <a:ext cx="5210854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peças</a:t>
            </a:r>
            <a:endParaRPr lang="en-US" sz="2100" dirty="0"/>
          </a:p>
        </p:txBody>
      </p:sp>
      <p:sp>
        <p:nvSpPr>
          <p:cNvPr id="24" name="Text 21"/>
          <p:cNvSpPr/>
          <p:nvPr/>
        </p:nvSpPr>
        <p:spPr>
          <a:xfrm>
            <a:off x="11866203" y="4602480"/>
            <a:ext cx="5210854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>
                    <a:alpha val="8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semanas de calendário preenchidas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1965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38250" y="952500"/>
            <a:ext cx="17392650" cy="525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Conteúdo Programático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1238250" y="1516380"/>
            <a:ext cx="17392650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15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VISÃO GERAL</a:t>
            </a:r>
            <a:endParaRPr lang="en-US" sz="1950" dirty="0"/>
          </a:p>
        </p:txBody>
      </p:sp>
      <p:sp>
        <p:nvSpPr>
          <p:cNvPr id="5" name="Shape 2"/>
          <p:cNvSpPr/>
          <p:nvPr/>
        </p:nvSpPr>
        <p:spPr>
          <a:xfrm>
            <a:off x="1238250" y="2952750"/>
            <a:ext cx="15811500" cy="9525"/>
          </a:xfrm>
          <a:prstGeom prst="rect">
            <a:avLst/>
          </a:prstGeom>
          <a:solidFill>
            <a:srgbClr val="E3E8E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" name="Shape 3"/>
          <p:cNvSpPr/>
          <p:nvPr/>
        </p:nvSpPr>
        <p:spPr>
          <a:xfrm>
            <a:off x="1314450" y="2343150"/>
            <a:ext cx="457200" cy="457200"/>
          </a:xfrm>
          <a:prstGeom prst="ellipse">
            <a:avLst/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1276350" y="2343150"/>
            <a:ext cx="533400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1981200" y="2419350"/>
            <a:ext cx="4526411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620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Copywriting e Marketing de Conteúdo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1238250" y="3874770"/>
            <a:ext cx="15811500" cy="9525"/>
          </a:xfrm>
          <a:prstGeom prst="rect">
            <a:avLst/>
          </a:prstGeom>
          <a:solidFill>
            <a:srgbClr val="E3E8E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0" name="Shape 7"/>
          <p:cNvSpPr/>
          <p:nvPr/>
        </p:nvSpPr>
        <p:spPr>
          <a:xfrm>
            <a:off x="1314450" y="3265170"/>
            <a:ext cx="457200" cy="457200"/>
          </a:xfrm>
          <a:prstGeom prst="ellipse">
            <a:avLst/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1" name="Text 8"/>
          <p:cNvSpPr/>
          <p:nvPr/>
        </p:nvSpPr>
        <p:spPr>
          <a:xfrm>
            <a:off x="1276350" y="3265170"/>
            <a:ext cx="533400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1981200" y="3341370"/>
            <a:ext cx="5268218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620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Ferramentas para Melhorar seu Copywriting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1238250" y="4796790"/>
            <a:ext cx="15811500" cy="9525"/>
          </a:xfrm>
          <a:prstGeom prst="rect">
            <a:avLst/>
          </a:prstGeom>
          <a:solidFill>
            <a:srgbClr val="E3E8E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4" name="Shape 11"/>
          <p:cNvSpPr/>
          <p:nvPr/>
        </p:nvSpPr>
        <p:spPr>
          <a:xfrm>
            <a:off x="1314450" y="4187190"/>
            <a:ext cx="457200" cy="457200"/>
          </a:xfrm>
          <a:prstGeom prst="ellipse">
            <a:avLst/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5" name="Text 12"/>
          <p:cNvSpPr/>
          <p:nvPr/>
        </p:nvSpPr>
        <p:spPr>
          <a:xfrm>
            <a:off x="1276350" y="4187190"/>
            <a:ext cx="533400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950" dirty="0"/>
          </a:p>
        </p:txBody>
      </p:sp>
      <p:sp>
        <p:nvSpPr>
          <p:cNvPr id="16" name="Text 13"/>
          <p:cNvSpPr/>
          <p:nvPr/>
        </p:nvSpPr>
        <p:spPr>
          <a:xfrm>
            <a:off x="1981200" y="4263390"/>
            <a:ext cx="6133660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620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 Estruturar uma Copy Eficaz, do Início ao Fim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1238250" y="5718810"/>
            <a:ext cx="15811500" cy="9525"/>
          </a:xfrm>
          <a:prstGeom prst="rect">
            <a:avLst/>
          </a:prstGeom>
          <a:solidFill>
            <a:srgbClr val="E3E8E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8" name="Shape 15"/>
          <p:cNvSpPr/>
          <p:nvPr/>
        </p:nvSpPr>
        <p:spPr>
          <a:xfrm>
            <a:off x="1314450" y="5109210"/>
            <a:ext cx="457200" cy="457200"/>
          </a:xfrm>
          <a:prstGeom prst="ellipse">
            <a:avLst/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9" name="Text 16"/>
          <p:cNvSpPr/>
          <p:nvPr/>
        </p:nvSpPr>
        <p:spPr>
          <a:xfrm>
            <a:off x="1276350" y="5109210"/>
            <a:ext cx="533400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950" dirty="0"/>
          </a:p>
        </p:txBody>
      </p:sp>
      <p:sp>
        <p:nvSpPr>
          <p:cNvPr id="20" name="Text 17"/>
          <p:cNvSpPr/>
          <p:nvPr/>
        </p:nvSpPr>
        <p:spPr>
          <a:xfrm>
            <a:off x="1981200" y="5185410"/>
            <a:ext cx="2291691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620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Títulos e Headlines</a:t>
            </a:r>
            <a:endParaRPr lang="en-US" sz="1800" dirty="0"/>
          </a:p>
        </p:txBody>
      </p:sp>
      <p:sp>
        <p:nvSpPr>
          <p:cNvPr id="21" name="Shape 18"/>
          <p:cNvSpPr/>
          <p:nvPr/>
        </p:nvSpPr>
        <p:spPr>
          <a:xfrm>
            <a:off x="1238250" y="6640830"/>
            <a:ext cx="15811500" cy="9525"/>
          </a:xfrm>
          <a:prstGeom prst="rect">
            <a:avLst/>
          </a:prstGeom>
          <a:solidFill>
            <a:srgbClr val="E3E8E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2" name="Shape 19"/>
          <p:cNvSpPr/>
          <p:nvPr/>
        </p:nvSpPr>
        <p:spPr>
          <a:xfrm>
            <a:off x="1314450" y="6031230"/>
            <a:ext cx="457200" cy="457200"/>
          </a:xfrm>
          <a:prstGeom prst="ellipse">
            <a:avLst/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3" name="Text 20"/>
          <p:cNvSpPr/>
          <p:nvPr/>
        </p:nvSpPr>
        <p:spPr>
          <a:xfrm>
            <a:off x="1276350" y="6031230"/>
            <a:ext cx="533400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950" dirty="0"/>
          </a:p>
        </p:txBody>
      </p:sp>
      <p:sp>
        <p:nvSpPr>
          <p:cNvPr id="24" name="Text 21"/>
          <p:cNvSpPr/>
          <p:nvPr/>
        </p:nvSpPr>
        <p:spPr>
          <a:xfrm>
            <a:off x="1981200" y="6107430"/>
            <a:ext cx="9096173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620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Copywriting para Mídias Sociais (Facebook, Instagram, YouTube e LinkedIn)</a:t>
            </a:r>
            <a:endParaRPr lang="en-US" sz="1800" dirty="0"/>
          </a:p>
        </p:txBody>
      </p:sp>
      <p:sp>
        <p:nvSpPr>
          <p:cNvPr id="25" name="Shape 22"/>
          <p:cNvSpPr/>
          <p:nvPr/>
        </p:nvSpPr>
        <p:spPr>
          <a:xfrm>
            <a:off x="1314450" y="6953250"/>
            <a:ext cx="457200" cy="457200"/>
          </a:xfrm>
          <a:prstGeom prst="ellipse">
            <a:avLst/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6" name="Text 23"/>
          <p:cNvSpPr/>
          <p:nvPr/>
        </p:nvSpPr>
        <p:spPr>
          <a:xfrm>
            <a:off x="1276350" y="6953250"/>
            <a:ext cx="533400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950" dirty="0"/>
          </a:p>
        </p:txBody>
      </p:sp>
      <p:sp>
        <p:nvSpPr>
          <p:cNvPr id="27" name="Text 24"/>
          <p:cNvSpPr/>
          <p:nvPr/>
        </p:nvSpPr>
        <p:spPr>
          <a:xfrm>
            <a:off x="1981200" y="7029450"/>
            <a:ext cx="10555950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620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Planejamento Estratégico em Mídias Sociais (03)</a:t>
            </a:r>
            <a:endParaRPr lang="en-US" sz="1800" dirty="0"/>
          </a:p>
        </p:txBody>
      </p:sp>
      <p:sp>
        <p:nvSpPr>
          <p:cNvPr id="28" name="Text 25"/>
          <p:cNvSpPr/>
          <p:nvPr/>
        </p:nvSpPr>
        <p:spPr>
          <a:xfrm>
            <a:off x="1981200" y="7345680"/>
            <a:ext cx="10555950" cy="31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75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a) Conteúdo raiz x nutella · b) Calendário de conteúdo · c) Criação de conteúdos com IA</a:t>
            </a:r>
            <a:endParaRPr lang="en-US" sz="1875" dirty="0"/>
          </a:p>
        </p:txBody>
      </p:sp>
      <p:sp>
        <p:nvSpPr>
          <p:cNvPr id="29" name="Text 26"/>
          <p:cNvSpPr/>
          <p:nvPr/>
        </p:nvSpPr>
        <p:spPr>
          <a:xfrm>
            <a:off x="4631351" y="9418186"/>
            <a:ext cx="6639592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Produção e Gestão de Conteúdos · Prof. Giovani de Capri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76270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238250" y="857250"/>
            <a:ext cx="3391019" cy="411480"/>
          </a:xfrm>
          <a:prstGeom prst="roundRect">
            <a:avLst>
              <a:gd name="adj" fmla="val 50000"/>
            </a:avLst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1"/>
          <p:cNvSpPr/>
          <p:nvPr/>
        </p:nvSpPr>
        <p:spPr>
          <a:xfrm>
            <a:off x="1409700" y="933450"/>
            <a:ext cx="3149850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6B · HANDS-ON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238250" y="1402080"/>
            <a:ext cx="1739265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Atividade Prática: Elaboração de Calendário de Conteúdo</a:t>
            </a:r>
            <a:endParaRPr lang="en-US" sz="2850" dirty="0"/>
          </a:p>
        </p:txBody>
      </p:sp>
      <p:sp>
        <p:nvSpPr>
          <p:cNvPr id="6" name="Shape 3"/>
          <p:cNvSpPr/>
          <p:nvPr/>
        </p:nvSpPr>
        <p:spPr>
          <a:xfrm>
            <a:off x="1238250" y="2381250"/>
            <a:ext cx="15811500" cy="655320"/>
          </a:xfrm>
          <a:prstGeom prst="roundRect">
            <a:avLst>
              <a:gd name="adj" fmla="val 17442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1512570" y="2579370"/>
            <a:ext cx="1571625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PASSO 1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3169920" y="2579370"/>
            <a:ext cx="14966061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Escolha 1 conteúdo raiz recente (real ou fictício) do seu órgão, mandato ou empresa.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1238250" y="3169920"/>
            <a:ext cx="15811500" cy="655320"/>
          </a:xfrm>
          <a:prstGeom prst="roundRect">
            <a:avLst>
              <a:gd name="adj" fmla="val 17442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7"/>
          <p:cNvSpPr/>
          <p:nvPr/>
        </p:nvSpPr>
        <p:spPr>
          <a:xfrm>
            <a:off x="1512570" y="3368040"/>
            <a:ext cx="1571625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PASSO 2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3169920" y="3368040"/>
            <a:ext cx="14966061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Liste todos os fragmentos possíveis de conteúdo "nutella" que podem sair dele.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1238250" y="3958590"/>
            <a:ext cx="15811500" cy="655320"/>
          </a:xfrm>
          <a:prstGeom prst="roundRect">
            <a:avLst>
              <a:gd name="adj" fmla="val 17442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0"/>
          <p:cNvSpPr/>
          <p:nvPr/>
        </p:nvSpPr>
        <p:spPr>
          <a:xfrm>
            <a:off x="1512570" y="4156710"/>
            <a:ext cx="1571625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PASSO 3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3169920" y="4156710"/>
            <a:ext cx="14966061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Distribua os fragmentos ao longo de 5 dias úteis, variando o formato.</a:t>
            </a:r>
            <a:endParaRPr lang="en-US" sz="1800" dirty="0"/>
          </a:p>
        </p:txBody>
      </p:sp>
      <p:sp>
        <p:nvSpPr>
          <p:cNvPr id="15" name="Shape 12"/>
          <p:cNvSpPr/>
          <p:nvPr/>
        </p:nvSpPr>
        <p:spPr>
          <a:xfrm>
            <a:off x="1238250" y="4747260"/>
            <a:ext cx="15811500" cy="655320"/>
          </a:xfrm>
          <a:prstGeom prst="roundRect">
            <a:avLst>
              <a:gd name="adj" fmla="val 17442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3"/>
          <p:cNvSpPr/>
          <p:nvPr/>
        </p:nvSpPr>
        <p:spPr>
          <a:xfrm>
            <a:off x="1512570" y="4945380"/>
            <a:ext cx="1571625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PASSO 4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3169920" y="4945380"/>
            <a:ext cx="14966061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cada dia, defina: tema, formato, plataforma e objetivo.</a:t>
            </a:r>
            <a:endParaRPr lang="en-US" sz="1800" dirty="0"/>
          </a:p>
        </p:txBody>
      </p:sp>
      <p:sp>
        <p:nvSpPr>
          <p:cNvPr id="18" name="Shape 15"/>
          <p:cNvSpPr/>
          <p:nvPr/>
        </p:nvSpPr>
        <p:spPr>
          <a:xfrm>
            <a:off x="1238250" y="5535930"/>
            <a:ext cx="15811500" cy="655320"/>
          </a:xfrm>
          <a:prstGeom prst="roundRect">
            <a:avLst>
              <a:gd name="adj" fmla="val 17442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6"/>
          <p:cNvSpPr/>
          <p:nvPr/>
        </p:nvSpPr>
        <p:spPr>
          <a:xfrm>
            <a:off x="1512570" y="5734050"/>
            <a:ext cx="1571625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PASSO 5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3169920" y="5734050"/>
            <a:ext cx="14966061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Apresente o calendário em 3 minutos — o grupo avalia diversidade e viabilidade.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84569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238250" y="857250"/>
            <a:ext cx="1746528" cy="411480"/>
          </a:xfrm>
          <a:prstGeom prst="roundRect">
            <a:avLst>
              <a:gd name="adj" fmla="val 50000"/>
            </a:avLst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1"/>
          <p:cNvSpPr/>
          <p:nvPr/>
        </p:nvSpPr>
        <p:spPr>
          <a:xfrm>
            <a:off x="1409700" y="933450"/>
            <a:ext cx="1479828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6B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238250" y="1402080"/>
            <a:ext cx="1739265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Template de Calendário Semanal</a:t>
            </a:r>
            <a:endParaRPr lang="en-US" sz="2850" dirty="0"/>
          </a:p>
        </p:txBody>
      </p:sp>
      <p:sp>
        <p:nvSpPr>
          <p:cNvPr id="6" name="Shape 3"/>
          <p:cNvSpPr/>
          <p:nvPr/>
        </p:nvSpPr>
        <p:spPr>
          <a:xfrm>
            <a:off x="1238250" y="2286000"/>
            <a:ext cx="15811500" cy="525780"/>
          </a:xfrm>
          <a:custGeom>
            <a:avLst/>
            <a:gdLst/>
            <a:ahLst/>
            <a:cxnLst/>
            <a:rect l="l" t="t" r="r" b="b"/>
            <a:pathLst>
              <a:path w="15811500" h="525780">
                <a:moveTo>
                  <a:pt x="95250" y="0"/>
                </a:moveTo>
                <a:lnTo>
                  <a:pt x="15716250" y="0"/>
                </a:lnTo>
                <a:arcTo wR="95250" hR="95250" stAng="16200000" swAng="5400000"/>
                <a:lnTo>
                  <a:pt x="15811500" y="525780"/>
                </a:lnTo>
                <a:lnTo>
                  <a:pt x="0" y="525780"/>
                </a:lnTo>
                <a:lnTo>
                  <a:pt x="0" y="95250"/>
                </a:lnTo>
                <a:arcTo wR="95250" hR="95250" stAng="10800000" swAng="5400000"/>
                <a:close/>
              </a:path>
            </a:pathLst>
          </a:cu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1390650" y="241935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4552950" y="241935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ORIGEM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7715250" y="241935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FORMATO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0877550" y="241935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PLATAFORMA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4039850" y="241935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OBJETIVO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1238250" y="2811780"/>
            <a:ext cx="15811500" cy="57150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3" name="Shape 10"/>
          <p:cNvSpPr/>
          <p:nvPr/>
        </p:nvSpPr>
        <p:spPr>
          <a:xfrm>
            <a:off x="1238250" y="3375660"/>
            <a:ext cx="15811500" cy="9525"/>
          </a:xfrm>
          <a:prstGeom prst="rect">
            <a:avLst/>
          </a:prstGeom>
          <a:solidFill>
            <a:srgbClr val="E3E8E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4" name="Text 11"/>
          <p:cNvSpPr/>
          <p:nvPr/>
        </p:nvSpPr>
        <p:spPr>
          <a:xfrm>
            <a:off x="1390650" y="29641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620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Segunda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4552950" y="29641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7715250" y="29641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10877550" y="29641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14039850" y="29641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</a:t>
            </a:r>
            <a:endParaRPr lang="en-US" sz="1800" dirty="0"/>
          </a:p>
        </p:txBody>
      </p:sp>
      <p:sp>
        <p:nvSpPr>
          <p:cNvPr id="19" name="Shape 16"/>
          <p:cNvSpPr/>
          <p:nvPr/>
        </p:nvSpPr>
        <p:spPr>
          <a:xfrm>
            <a:off x="1238250" y="3947160"/>
            <a:ext cx="15811500" cy="9525"/>
          </a:xfrm>
          <a:prstGeom prst="rect">
            <a:avLst/>
          </a:prstGeom>
          <a:solidFill>
            <a:srgbClr val="E3E8E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0" name="Text 17"/>
          <p:cNvSpPr/>
          <p:nvPr/>
        </p:nvSpPr>
        <p:spPr>
          <a:xfrm>
            <a:off x="1390650" y="35356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620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Terça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4552950" y="35356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7715250" y="35356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</a:t>
            </a:r>
            <a:endParaRPr lang="en-US" sz="1800" dirty="0"/>
          </a:p>
        </p:txBody>
      </p:sp>
      <p:sp>
        <p:nvSpPr>
          <p:cNvPr id="23" name="Text 20"/>
          <p:cNvSpPr/>
          <p:nvPr/>
        </p:nvSpPr>
        <p:spPr>
          <a:xfrm>
            <a:off x="10877550" y="35356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14039850" y="35356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</a:t>
            </a:r>
            <a:endParaRPr lang="en-US" sz="1800" dirty="0"/>
          </a:p>
        </p:txBody>
      </p:sp>
      <p:sp>
        <p:nvSpPr>
          <p:cNvPr id="25" name="Shape 22"/>
          <p:cNvSpPr/>
          <p:nvPr/>
        </p:nvSpPr>
        <p:spPr>
          <a:xfrm>
            <a:off x="1238250" y="3954780"/>
            <a:ext cx="15811500" cy="57150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6" name="Shape 23"/>
          <p:cNvSpPr/>
          <p:nvPr/>
        </p:nvSpPr>
        <p:spPr>
          <a:xfrm>
            <a:off x="1238250" y="4518660"/>
            <a:ext cx="15811500" cy="9525"/>
          </a:xfrm>
          <a:prstGeom prst="rect">
            <a:avLst/>
          </a:prstGeom>
          <a:solidFill>
            <a:srgbClr val="E3E8E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7" name="Text 24"/>
          <p:cNvSpPr/>
          <p:nvPr/>
        </p:nvSpPr>
        <p:spPr>
          <a:xfrm>
            <a:off x="1390650" y="41071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620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Quarta</a:t>
            </a:r>
            <a:endParaRPr lang="en-US" sz="1800" dirty="0"/>
          </a:p>
        </p:txBody>
      </p:sp>
      <p:sp>
        <p:nvSpPr>
          <p:cNvPr id="28" name="Text 25"/>
          <p:cNvSpPr/>
          <p:nvPr/>
        </p:nvSpPr>
        <p:spPr>
          <a:xfrm>
            <a:off x="4552950" y="41071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</a:t>
            </a:r>
            <a:endParaRPr lang="en-US" sz="1800" dirty="0"/>
          </a:p>
        </p:txBody>
      </p:sp>
      <p:sp>
        <p:nvSpPr>
          <p:cNvPr id="29" name="Text 26"/>
          <p:cNvSpPr/>
          <p:nvPr/>
        </p:nvSpPr>
        <p:spPr>
          <a:xfrm>
            <a:off x="7715250" y="41071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</a:t>
            </a:r>
            <a:endParaRPr lang="en-US" sz="1800" dirty="0"/>
          </a:p>
        </p:txBody>
      </p:sp>
      <p:sp>
        <p:nvSpPr>
          <p:cNvPr id="30" name="Text 27"/>
          <p:cNvSpPr/>
          <p:nvPr/>
        </p:nvSpPr>
        <p:spPr>
          <a:xfrm>
            <a:off x="10877550" y="41071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</a:t>
            </a:r>
            <a:endParaRPr lang="en-US" sz="1800" dirty="0"/>
          </a:p>
        </p:txBody>
      </p:sp>
      <p:sp>
        <p:nvSpPr>
          <p:cNvPr id="31" name="Text 28"/>
          <p:cNvSpPr/>
          <p:nvPr/>
        </p:nvSpPr>
        <p:spPr>
          <a:xfrm>
            <a:off x="14039850" y="41071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</a:t>
            </a:r>
            <a:endParaRPr lang="en-US" sz="1800" dirty="0"/>
          </a:p>
        </p:txBody>
      </p:sp>
      <p:sp>
        <p:nvSpPr>
          <p:cNvPr id="32" name="Shape 29"/>
          <p:cNvSpPr/>
          <p:nvPr/>
        </p:nvSpPr>
        <p:spPr>
          <a:xfrm>
            <a:off x="1238250" y="5090160"/>
            <a:ext cx="15811500" cy="9525"/>
          </a:xfrm>
          <a:prstGeom prst="rect">
            <a:avLst/>
          </a:prstGeom>
          <a:solidFill>
            <a:srgbClr val="E3E8E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3" name="Text 30"/>
          <p:cNvSpPr/>
          <p:nvPr/>
        </p:nvSpPr>
        <p:spPr>
          <a:xfrm>
            <a:off x="1390650" y="46786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620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Quinta</a:t>
            </a:r>
            <a:endParaRPr lang="en-US" sz="1800" dirty="0"/>
          </a:p>
        </p:txBody>
      </p:sp>
      <p:sp>
        <p:nvSpPr>
          <p:cNvPr id="34" name="Text 31"/>
          <p:cNvSpPr/>
          <p:nvPr/>
        </p:nvSpPr>
        <p:spPr>
          <a:xfrm>
            <a:off x="4552950" y="46786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</a:t>
            </a:r>
            <a:endParaRPr lang="en-US" sz="1800" dirty="0"/>
          </a:p>
        </p:txBody>
      </p:sp>
      <p:sp>
        <p:nvSpPr>
          <p:cNvPr id="35" name="Text 32"/>
          <p:cNvSpPr/>
          <p:nvPr/>
        </p:nvSpPr>
        <p:spPr>
          <a:xfrm>
            <a:off x="7715250" y="46786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</a:t>
            </a:r>
            <a:endParaRPr lang="en-US" sz="1800" dirty="0"/>
          </a:p>
        </p:txBody>
      </p:sp>
      <p:sp>
        <p:nvSpPr>
          <p:cNvPr id="36" name="Text 33"/>
          <p:cNvSpPr/>
          <p:nvPr/>
        </p:nvSpPr>
        <p:spPr>
          <a:xfrm>
            <a:off x="10877550" y="46786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</a:t>
            </a:r>
            <a:endParaRPr lang="en-US" sz="1800" dirty="0"/>
          </a:p>
        </p:txBody>
      </p:sp>
      <p:sp>
        <p:nvSpPr>
          <p:cNvPr id="37" name="Text 34"/>
          <p:cNvSpPr/>
          <p:nvPr/>
        </p:nvSpPr>
        <p:spPr>
          <a:xfrm>
            <a:off x="14039850" y="46786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</a:t>
            </a:r>
            <a:endParaRPr lang="en-US" sz="1800" dirty="0"/>
          </a:p>
        </p:txBody>
      </p:sp>
      <p:sp>
        <p:nvSpPr>
          <p:cNvPr id="38" name="Shape 35"/>
          <p:cNvSpPr/>
          <p:nvPr/>
        </p:nvSpPr>
        <p:spPr>
          <a:xfrm>
            <a:off x="1238250" y="5097780"/>
            <a:ext cx="15811500" cy="563880"/>
          </a:xfrm>
          <a:custGeom>
            <a:avLst/>
            <a:gdLst/>
            <a:ahLst/>
            <a:cxnLst/>
            <a:rect l="l" t="t" r="r" b="b"/>
            <a:pathLst>
              <a:path w="15811500" h="563880">
                <a:moveTo>
                  <a:pt x="0" y="0"/>
                </a:moveTo>
                <a:lnTo>
                  <a:pt x="15811500" y="0"/>
                </a:lnTo>
                <a:lnTo>
                  <a:pt x="15811500" y="468630"/>
                </a:lnTo>
                <a:arcTo wR="95250" hR="95250" stAng="0" swAng="5400000"/>
                <a:lnTo>
                  <a:pt x="95250" y="563880"/>
                </a:lnTo>
                <a:arcTo wR="95250" hR="95250" stAng="5400000" swAng="5400000"/>
                <a:lnTo>
                  <a:pt x="0" y="0"/>
                </a:lnTo>
                <a:close/>
              </a:path>
            </a:pathLst>
          </a:custGeom>
          <a:solidFill>
            <a:srgbClr val="F4F7F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9" name="Text 36"/>
          <p:cNvSpPr/>
          <p:nvPr/>
        </p:nvSpPr>
        <p:spPr>
          <a:xfrm>
            <a:off x="1390650" y="52501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620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Sexta</a:t>
            </a:r>
            <a:endParaRPr lang="en-US" sz="1800" dirty="0"/>
          </a:p>
        </p:txBody>
      </p:sp>
      <p:sp>
        <p:nvSpPr>
          <p:cNvPr id="40" name="Text 37"/>
          <p:cNvSpPr/>
          <p:nvPr/>
        </p:nvSpPr>
        <p:spPr>
          <a:xfrm>
            <a:off x="4552950" y="52501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</a:t>
            </a:r>
            <a:endParaRPr lang="en-US" sz="1800" dirty="0"/>
          </a:p>
        </p:txBody>
      </p:sp>
      <p:sp>
        <p:nvSpPr>
          <p:cNvPr id="41" name="Text 38"/>
          <p:cNvSpPr/>
          <p:nvPr/>
        </p:nvSpPr>
        <p:spPr>
          <a:xfrm>
            <a:off x="7715250" y="52501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</a:t>
            </a:r>
            <a:endParaRPr lang="en-US" sz="1800" dirty="0"/>
          </a:p>
        </p:txBody>
      </p:sp>
      <p:sp>
        <p:nvSpPr>
          <p:cNvPr id="42" name="Text 39"/>
          <p:cNvSpPr/>
          <p:nvPr/>
        </p:nvSpPr>
        <p:spPr>
          <a:xfrm>
            <a:off x="10877550" y="52501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</a:t>
            </a:r>
            <a:endParaRPr lang="en-US" sz="1800" dirty="0"/>
          </a:p>
        </p:txBody>
      </p:sp>
      <p:sp>
        <p:nvSpPr>
          <p:cNvPr id="43" name="Text 40"/>
          <p:cNvSpPr/>
          <p:nvPr/>
        </p:nvSpPr>
        <p:spPr>
          <a:xfrm>
            <a:off x="14039850" y="5250180"/>
            <a:ext cx="29523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89961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238250" y="857250"/>
            <a:ext cx="3391019" cy="411480"/>
          </a:xfrm>
          <a:prstGeom prst="roundRect">
            <a:avLst>
              <a:gd name="adj" fmla="val 50000"/>
            </a:avLst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1"/>
          <p:cNvSpPr/>
          <p:nvPr/>
        </p:nvSpPr>
        <p:spPr>
          <a:xfrm>
            <a:off x="1409700" y="933450"/>
            <a:ext cx="3149850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6C · HANDS-ON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238250" y="1402080"/>
            <a:ext cx="17392650" cy="4343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Atividade Prática: Criação de Conteúdos com IA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1238250" y="1893570"/>
            <a:ext cx="17392650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🤖 A IA (ChatGPT, Claude ou Gemini) entra como ferramenta ACESSÓRIA. Ela acelera a estrutura, mas VOCÊ decide o que faz sentido.</a:t>
            </a:r>
            <a:endParaRPr lang="en-US" sz="1875" dirty="0"/>
          </a:p>
        </p:txBody>
      </p:sp>
      <p:sp>
        <p:nvSpPr>
          <p:cNvPr id="7" name="Shape 4"/>
          <p:cNvSpPr/>
          <p:nvPr/>
        </p:nvSpPr>
        <p:spPr>
          <a:xfrm>
            <a:off x="1238250" y="2762250"/>
            <a:ext cx="15811500" cy="655320"/>
          </a:xfrm>
          <a:prstGeom prst="roundRect">
            <a:avLst>
              <a:gd name="adj" fmla="val 17442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1512570" y="2960370"/>
            <a:ext cx="1571625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PASSO 1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3169920" y="2960370"/>
            <a:ext cx="14966061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Escolha um dos fragmentos "nutella" do seu calendário.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1238250" y="3550920"/>
            <a:ext cx="15811500" cy="655320"/>
          </a:xfrm>
          <a:prstGeom prst="roundRect">
            <a:avLst>
              <a:gd name="adj" fmla="val 17442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8"/>
          <p:cNvSpPr/>
          <p:nvPr/>
        </p:nvSpPr>
        <p:spPr>
          <a:xfrm>
            <a:off x="1512570" y="3749040"/>
            <a:ext cx="1571625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PASSO 2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3169920" y="3749040"/>
            <a:ext cx="14966061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Peça à IA um roteiro ou texto-base seguindo a fórmula de copy escolhida (AIDA, PAS, 4Ps ou BAB).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1238250" y="4339590"/>
            <a:ext cx="15811500" cy="655320"/>
          </a:xfrm>
          <a:prstGeom prst="roundRect">
            <a:avLst>
              <a:gd name="adj" fmla="val 17442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1"/>
          <p:cNvSpPr/>
          <p:nvPr/>
        </p:nvSpPr>
        <p:spPr>
          <a:xfrm>
            <a:off x="1512570" y="4537710"/>
            <a:ext cx="1571625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PASSO 3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3169920" y="4537710"/>
            <a:ext cx="14966061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Ajuste o texto ao tom de voz e à linguagem da sua marca ou mandato.</a:t>
            </a:r>
            <a:endParaRPr lang="en-US" sz="1800" dirty="0"/>
          </a:p>
        </p:txBody>
      </p:sp>
      <p:sp>
        <p:nvSpPr>
          <p:cNvPr id="16" name="Shape 13"/>
          <p:cNvSpPr/>
          <p:nvPr/>
        </p:nvSpPr>
        <p:spPr>
          <a:xfrm>
            <a:off x="1238250" y="5128260"/>
            <a:ext cx="15811500" cy="655320"/>
          </a:xfrm>
          <a:prstGeom prst="roundRect">
            <a:avLst>
              <a:gd name="adj" fmla="val 17442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4"/>
          <p:cNvSpPr/>
          <p:nvPr/>
        </p:nvSpPr>
        <p:spPr>
          <a:xfrm>
            <a:off x="1512570" y="5326380"/>
            <a:ext cx="1571625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PASSO 4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3169920" y="5326380"/>
            <a:ext cx="14966061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Defina o título/headline usando uma das fórmulas vistas na aula.</a:t>
            </a:r>
            <a:endParaRPr lang="en-US" sz="1800" dirty="0"/>
          </a:p>
        </p:txBody>
      </p:sp>
      <p:sp>
        <p:nvSpPr>
          <p:cNvPr id="19" name="Shape 16"/>
          <p:cNvSpPr/>
          <p:nvPr/>
        </p:nvSpPr>
        <p:spPr>
          <a:xfrm>
            <a:off x="1238250" y="5916930"/>
            <a:ext cx="15811500" cy="655320"/>
          </a:xfrm>
          <a:prstGeom prst="roundRect">
            <a:avLst>
              <a:gd name="adj" fmla="val 17442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7"/>
          <p:cNvSpPr/>
          <p:nvPr/>
        </p:nvSpPr>
        <p:spPr>
          <a:xfrm>
            <a:off x="1512570" y="6115050"/>
            <a:ext cx="1571625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PASSO 5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3169920" y="6115050"/>
            <a:ext cx="14966061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Apresente o texto final e a linha editorial em que ele se encaixa.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5948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238250" y="857250"/>
            <a:ext cx="2497693" cy="411480"/>
          </a:xfrm>
          <a:prstGeom prst="roundRect">
            <a:avLst>
              <a:gd name="adj" fmla="val 50000"/>
            </a:avLst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1"/>
          <p:cNvSpPr/>
          <p:nvPr/>
        </p:nvSpPr>
        <p:spPr>
          <a:xfrm>
            <a:off x="1409700" y="933450"/>
            <a:ext cx="2230993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TEMPLATE DE IA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238250" y="1402080"/>
            <a:ext cx="17392650" cy="4343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Prompt Sugerido para ChatGPT / Claude / Gemini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1238250" y="2190750"/>
            <a:ext cx="15811500" cy="5387340"/>
          </a:xfrm>
          <a:prstGeom prst="roundRect">
            <a:avLst>
              <a:gd name="adj" fmla="val 2122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1569720" y="2484120"/>
            <a:ext cx="15622905" cy="4838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4412"/>
              </a:lnSpc>
              <a:buNone/>
            </a:pPr>
            <a:r>
              <a:rPr lang="en-US" sz="1800" dirty="0">
                <a:solidFill>
                  <a:srgbClr val="16202B"/>
                </a:solidFill>
                <a:highlight>
                  <a:srgbClr val="F4F7FA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"Você é um especialista em copywriting e comunicação estratégica. Preciso transformar o seguinte conteúdo raiz em uma peça de mídias sociais. Conteúdo raiz: [descreva o tema, a live, a fala ou o evento] Fragmento escolhido: [qual parte específica você quer transformar] Plataforma de destino: [Instagram / Facebook / YouTube / LinkedIn] Fórmula de copy: [AIDA / PAS / 4Ps / BAB] Tom de voz: [formal, próximo, técnico, inspirador] Por favor, crie: 1. Um título/headline usando uma fórmula comprovada. 2. O texto da copy seguindo a fórmula escolhida. 3. Um CTA claro e específico. 4. Até 5 hashtags, se aplicável. Use linguagem objetiva, adequada ao público e sem exageros."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238250" y="7524750"/>
            <a:ext cx="17392650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💡 Após receber a sugestão da IA: questione, adapte e imprima sua voz autêntica antes de publicar.</a:t>
            </a:r>
            <a:endParaRPr lang="en-US" sz="1875" dirty="0"/>
          </a:p>
        </p:txBody>
      </p:sp>
    </p:spTree>
    <p:extLst>
      <p:ext uri="{BB962C8B-B14F-4D97-AF65-F5344CB8AC3E}">
        <p14:creationId xmlns:p14="http://schemas.microsoft.com/office/powerpoint/2010/main" val="326332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38250" y="857250"/>
            <a:ext cx="17392650" cy="5029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Síntese da Aula — O que Levamos Hoje?</a:t>
            </a:r>
            <a:endParaRPr lang="en-US" sz="3150" dirty="0"/>
          </a:p>
        </p:txBody>
      </p:sp>
      <p:sp>
        <p:nvSpPr>
          <p:cNvPr id="4" name="Text 1"/>
          <p:cNvSpPr/>
          <p:nvPr/>
        </p:nvSpPr>
        <p:spPr>
          <a:xfrm>
            <a:off x="1238250" y="1398270"/>
            <a:ext cx="17392650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15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CONSOLIDAÇÃO</a:t>
            </a:r>
            <a:endParaRPr lang="en-US" sz="1950" dirty="0"/>
          </a:p>
        </p:txBody>
      </p:sp>
      <p:sp>
        <p:nvSpPr>
          <p:cNvPr id="5" name="Shape 2"/>
          <p:cNvSpPr/>
          <p:nvPr/>
        </p:nvSpPr>
        <p:spPr>
          <a:xfrm>
            <a:off x="1238250" y="2381250"/>
            <a:ext cx="15811500" cy="1085850"/>
          </a:xfrm>
          <a:prstGeom prst="roundRect">
            <a:avLst>
              <a:gd name="adj" fmla="val 10526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3"/>
          <p:cNvSpPr/>
          <p:nvPr/>
        </p:nvSpPr>
        <p:spPr>
          <a:xfrm>
            <a:off x="1531620" y="2617470"/>
            <a:ext cx="93345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1–2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2655570" y="2617470"/>
            <a:ext cx="13306818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Copywriting e Ferramentas</a:t>
            </a:r>
            <a:endParaRPr lang="en-US" sz="2025" dirty="0"/>
          </a:p>
        </p:txBody>
      </p:sp>
      <p:sp>
        <p:nvSpPr>
          <p:cNvPr id="8" name="Text 5"/>
          <p:cNvSpPr/>
          <p:nvPr/>
        </p:nvSpPr>
        <p:spPr>
          <a:xfrm>
            <a:off x="2655570" y="2971800"/>
            <a:ext cx="13306818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persuasão escrita parte de gatilhos mentais claros — e a IA acelera o rascunho, mas não substitui a revisão humana.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1238250" y="3619500"/>
            <a:ext cx="15811500" cy="1085850"/>
          </a:xfrm>
          <a:prstGeom prst="roundRect">
            <a:avLst>
              <a:gd name="adj" fmla="val 10526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7"/>
          <p:cNvSpPr/>
          <p:nvPr/>
        </p:nvSpPr>
        <p:spPr>
          <a:xfrm>
            <a:off x="1531620" y="3855720"/>
            <a:ext cx="93345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3–4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2655570" y="3855720"/>
            <a:ext cx="11400567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Estrutura e Headlines</a:t>
            </a:r>
            <a:endParaRPr lang="en-US" sz="2025" dirty="0"/>
          </a:p>
        </p:txBody>
      </p:sp>
      <p:sp>
        <p:nvSpPr>
          <p:cNvPr id="12" name="Text 9"/>
          <p:cNvSpPr/>
          <p:nvPr/>
        </p:nvSpPr>
        <p:spPr>
          <a:xfrm>
            <a:off x="2655570" y="4210050"/>
            <a:ext cx="11400567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 copy eficaz segue uma anatomia (hook → prova → CTA) — e o título decide se o resto será lido.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1238250" y="4857750"/>
            <a:ext cx="15811500" cy="1085850"/>
          </a:xfrm>
          <a:prstGeom prst="roundRect">
            <a:avLst>
              <a:gd name="adj" fmla="val 10526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1"/>
          <p:cNvSpPr/>
          <p:nvPr/>
        </p:nvSpPr>
        <p:spPr>
          <a:xfrm>
            <a:off x="1531620" y="5093970"/>
            <a:ext cx="93345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100" dirty="0"/>
          </a:p>
        </p:txBody>
      </p:sp>
      <p:sp>
        <p:nvSpPr>
          <p:cNvPr id="15" name="Text 12"/>
          <p:cNvSpPr/>
          <p:nvPr/>
        </p:nvSpPr>
        <p:spPr>
          <a:xfrm>
            <a:off x="2655570" y="5093970"/>
            <a:ext cx="11546075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 por Plataforma</a:t>
            </a:r>
            <a:endParaRPr lang="en-US" sz="2025" dirty="0"/>
          </a:p>
        </p:txBody>
      </p:sp>
      <p:sp>
        <p:nvSpPr>
          <p:cNvPr id="16" name="Text 13"/>
          <p:cNvSpPr/>
          <p:nvPr/>
        </p:nvSpPr>
        <p:spPr>
          <a:xfrm>
            <a:off x="2655570" y="5448300"/>
            <a:ext cx="11546075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 rede social exige um tom e um formato — o que funciona no LinkedIn não funciona no Instagram.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1238250" y="6096000"/>
            <a:ext cx="15811500" cy="1085850"/>
          </a:xfrm>
          <a:prstGeom prst="roundRect">
            <a:avLst>
              <a:gd name="adj" fmla="val 10526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5"/>
          <p:cNvSpPr/>
          <p:nvPr/>
        </p:nvSpPr>
        <p:spPr>
          <a:xfrm>
            <a:off x="1531620" y="6332220"/>
            <a:ext cx="93345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2100" dirty="0"/>
          </a:p>
        </p:txBody>
      </p:sp>
      <p:sp>
        <p:nvSpPr>
          <p:cNvPr id="19" name="Text 16"/>
          <p:cNvSpPr/>
          <p:nvPr/>
        </p:nvSpPr>
        <p:spPr>
          <a:xfrm>
            <a:off x="2655570" y="6332220"/>
            <a:ext cx="13398103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Planejamento (03)</a:t>
            </a:r>
            <a:endParaRPr lang="en-US" sz="2025" dirty="0"/>
          </a:p>
        </p:txBody>
      </p:sp>
      <p:sp>
        <p:nvSpPr>
          <p:cNvPr id="20" name="Text 17"/>
          <p:cNvSpPr/>
          <p:nvPr/>
        </p:nvSpPr>
        <p:spPr>
          <a:xfrm>
            <a:off x="2655570" y="6686550"/>
            <a:ext cx="13398103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Conteúdo raiz multiplicado em nutella + calendário estruturado + IA como acessório = produção consistente e escalável.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30491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472690" y="3429000"/>
            <a:ext cx="13342620" cy="1009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32812"/>
              </a:lnSpc>
              <a:buNone/>
            </a:pPr>
            <a:r>
              <a:rPr lang="en-US" sz="25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"Uma boa copy não manipula — ela organiza uma verdade de um jeito que a pessoa certa não consegue ignorar."</a:t>
            </a:r>
            <a:endParaRPr lang="en-US" sz="2550" dirty="0"/>
          </a:p>
        </p:txBody>
      </p:sp>
      <p:sp>
        <p:nvSpPr>
          <p:cNvPr id="4" name="Text 1"/>
          <p:cNvSpPr/>
          <p:nvPr/>
        </p:nvSpPr>
        <p:spPr>
          <a:xfrm>
            <a:off x="2019300" y="4724400"/>
            <a:ext cx="14249400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Giovani de Capri</a:t>
            </a:r>
            <a:endParaRPr lang="en-US" sz="1950" dirty="0"/>
          </a:p>
        </p:txBody>
      </p:sp>
    </p:spTree>
    <p:extLst>
      <p:ext uri="{BB962C8B-B14F-4D97-AF65-F5344CB8AC3E}">
        <p14:creationId xmlns:p14="http://schemas.microsoft.com/office/powerpoint/2010/main" val="281023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019300" y="3619500"/>
            <a:ext cx="14249400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Obrigado!</a:t>
            </a:r>
            <a:endParaRPr lang="en-US" sz="4200" dirty="0"/>
          </a:p>
        </p:txBody>
      </p:sp>
      <p:sp>
        <p:nvSpPr>
          <p:cNvPr id="4" name="Text 1"/>
          <p:cNvSpPr/>
          <p:nvPr/>
        </p:nvSpPr>
        <p:spPr>
          <a:xfrm>
            <a:off x="2019300" y="4457700"/>
            <a:ext cx="14249400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Escrever bem não é dom — é técnica que se treina todos os dias.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2019300" y="5097780"/>
            <a:ext cx="14249400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Giovani de Capri</a:t>
            </a:r>
            <a:endParaRPr lang="en-US" sz="1950" dirty="0"/>
          </a:p>
        </p:txBody>
      </p:sp>
    </p:spTree>
    <p:extLst>
      <p:ext uri="{BB962C8B-B14F-4D97-AF65-F5344CB8AC3E}">
        <p14:creationId xmlns:p14="http://schemas.microsoft.com/office/powerpoint/2010/main" val="424621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095500" y="3810000"/>
            <a:ext cx="155067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kern="0" spc="30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BLOCO 1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2095500" y="4286250"/>
            <a:ext cx="14519910" cy="1181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Copywriting e Marketing de Conteúdo</a:t>
            </a:r>
            <a:endParaRPr lang="en-US" sz="3900" dirty="0"/>
          </a:p>
        </p:txBody>
      </p:sp>
      <p:sp>
        <p:nvSpPr>
          <p:cNvPr id="5" name="Text 2"/>
          <p:cNvSpPr/>
          <p:nvPr/>
        </p:nvSpPr>
        <p:spPr>
          <a:xfrm>
            <a:off x="2095500" y="5619750"/>
            <a:ext cx="1152525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FFFFFF">
                    <a:alpha val="8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Tópicos 1 e 2 · Fundamentos da persuasão escrita e ferramentas de apoio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44228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238250" y="952500"/>
            <a:ext cx="1562338" cy="411480"/>
          </a:xfrm>
          <a:prstGeom prst="roundRect">
            <a:avLst>
              <a:gd name="adj" fmla="val 50000"/>
            </a:avLst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1"/>
          <p:cNvSpPr/>
          <p:nvPr/>
        </p:nvSpPr>
        <p:spPr>
          <a:xfrm>
            <a:off x="1409700" y="1028700"/>
            <a:ext cx="1295638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238250" y="1516380"/>
            <a:ext cx="17392650" cy="4800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Que É Copywriting e Marketing de Conteúdo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1238250" y="2381250"/>
            <a:ext cx="7791450" cy="2743200"/>
          </a:xfrm>
          <a:prstGeom prst="roundRect">
            <a:avLst>
              <a:gd name="adj" fmla="val 4167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1550670" y="2693670"/>
            <a:ext cx="7883271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Copywriting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1550670" y="3128010"/>
            <a:ext cx="7381609" cy="17221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9324"/>
              </a:lnSpc>
              <a:buNone/>
            </a:pPr>
            <a:r>
              <a:rPr lang="en-US" sz="19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Foco em gerar uma ação imediata. Linguagem persuasiva e direta. Usado em CTAs, anúncios e legendas curtas. Métrica de sucesso: conversão.</a:t>
            </a:r>
            <a:endParaRPr lang="en-US" sz="1950" dirty="0"/>
          </a:p>
        </p:txBody>
      </p:sp>
      <p:sp>
        <p:nvSpPr>
          <p:cNvPr id="9" name="Shape 6"/>
          <p:cNvSpPr/>
          <p:nvPr/>
        </p:nvSpPr>
        <p:spPr>
          <a:xfrm>
            <a:off x="9258300" y="2381250"/>
            <a:ext cx="7791450" cy="2743200"/>
          </a:xfrm>
          <a:prstGeom prst="roundRect">
            <a:avLst>
              <a:gd name="adj" fmla="val 4167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7"/>
          <p:cNvSpPr/>
          <p:nvPr/>
        </p:nvSpPr>
        <p:spPr>
          <a:xfrm>
            <a:off x="9570720" y="2693670"/>
            <a:ext cx="7883271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de Conteúdo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9570720" y="3128010"/>
            <a:ext cx="7381609" cy="17221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9324"/>
              </a:lnSpc>
              <a:buNone/>
            </a:pPr>
            <a:r>
              <a:rPr lang="en-US" sz="19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Foco em relacionamento de longo prazo. Linguagem educativa e de valor. Usado em posts, artigos, vídeos e séries. Métrica de sucesso: autoridade e confiança.</a:t>
            </a:r>
            <a:endParaRPr lang="en-US" sz="1950" dirty="0"/>
          </a:p>
        </p:txBody>
      </p:sp>
      <p:sp>
        <p:nvSpPr>
          <p:cNvPr id="12" name="Shape 9"/>
          <p:cNvSpPr/>
          <p:nvPr/>
        </p:nvSpPr>
        <p:spPr>
          <a:xfrm>
            <a:off x="1238250" y="6286500"/>
            <a:ext cx="15811500" cy="1287780"/>
          </a:xfrm>
          <a:prstGeom prst="roundRect">
            <a:avLst>
              <a:gd name="adj" fmla="val 8876"/>
            </a:avLst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3" name="Text 10"/>
          <p:cNvSpPr/>
          <p:nvPr/>
        </p:nvSpPr>
        <p:spPr>
          <a:xfrm>
            <a:off x="1543050" y="6534150"/>
            <a:ext cx="15657957" cy="8305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0541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💡 Copywriting é a arte de escrever para gerar uma ação. Marketing de conteúdo é a estratégia de atrair através de valor. Juntos, eles convertem atenção em confiança.</a:t>
            </a:r>
            <a:endParaRPr lang="en-US" sz="1950" dirty="0"/>
          </a:p>
        </p:txBody>
      </p:sp>
    </p:spTree>
    <p:extLst>
      <p:ext uri="{BB962C8B-B14F-4D97-AF65-F5344CB8AC3E}">
        <p14:creationId xmlns:p14="http://schemas.microsoft.com/office/powerpoint/2010/main" val="56067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238250" y="857250"/>
            <a:ext cx="1562338" cy="411480"/>
          </a:xfrm>
          <a:prstGeom prst="roundRect">
            <a:avLst>
              <a:gd name="adj" fmla="val 50000"/>
            </a:avLst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1"/>
          <p:cNvSpPr/>
          <p:nvPr/>
        </p:nvSpPr>
        <p:spPr>
          <a:xfrm>
            <a:off x="1409700" y="933450"/>
            <a:ext cx="1295638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238250" y="1402080"/>
            <a:ext cx="1739265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Gatilhos Mentais: Os Pilares da Persuasão em Copy</a:t>
            </a:r>
            <a:endParaRPr lang="en-US" sz="2850" dirty="0"/>
          </a:p>
        </p:txBody>
      </p:sp>
      <p:sp>
        <p:nvSpPr>
          <p:cNvPr id="6" name="Shape 3"/>
          <p:cNvSpPr/>
          <p:nvPr/>
        </p:nvSpPr>
        <p:spPr>
          <a:xfrm>
            <a:off x="1238250" y="1962150"/>
            <a:ext cx="5143500" cy="1885950"/>
          </a:xfrm>
          <a:prstGeom prst="roundRect">
            <a:avLst>
              <a:gd name="adj" fmla="val 6061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1474470" y="2198370"/>
            <a:ext cx="5138166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Escassez</a:t>
            </a:r>
            <a:endParaRPr lang="en-US" sz="2025" dirty="0"/>
          </a:p>
        </p:txBody>
      </p:sp>
      <p:sp>
        <p:nvSpPr>
          <p:cNvPr id="8" name="Text 5"/>
          <p:cNvSpPr/>
          <p:nvPr/>
        </p:nvSpPr>
        <p:spPr>
          <a:xfrm>
            <a:off x="1474470" y="2571750"/>
            <a:ext cx="4811192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2353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Quantidade limitada aumenta o valor percebido.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474470" y="3352800"/>
            <a:ext cx="5138166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"Últimas vagas da turma de 2026."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572250" y="1962150"/>
            <a:ext cx="5143500" cy="1885950"/>
          </a:xfrm>
          <a:prstGeom prst="roundRect">
            <a:avLst>
              <a:gd name="adj" fmla="val 6061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8"/>
          <p:cNvSpPr/>
          <p:nvPr/>
        </p:nvSpPr>
        <p:spPr>
          <a:xfrm>
            <a:off x="6808470" y="2198370"/>
            <a:ext cx="5138166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Urgência</a:t>
            </a:r>
            <a:endParaRPr lang="en-US" sz="2025" dirty="0"/>
          </a:p>
        </p:txBody>
      </p:sp>
      <p:sp>
        <p:nvSpPr>
          <p:cNvPr id="12" name="Text 9"/>
          <p:cNvSpPr/>
          <p:nvPr/>
        </p:nvSpPr>
        <p:spPr>
          <a:xfrm>
            <a:off x="6808470" y="2571750"/>
            <a:ext cx="513816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2353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Prazo definido acelera a decisão do leitor.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6808470" y="3009900"/>
            <a:ext cx="5138166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"Inscrições encerram sexta às 18h."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11906250" y="1962150"/>
            <a:ext cx="5143500" cy="1885950"/>
          </a:xfrm>
          <a:prstGeom prst="roundRect">
            <a:avLst>
              <a:gd name="adj" fmla="val 6061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2"/>
          <p:cNvSpPr/>
          <p:nvPr/>
        </p:nvSpPr>
        <p:spPr>
          <a:xfrm>
            <a:off x="12142470" y="2198370"/>
            <a:ext cx="5138166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Prova Social</a:t>
            </a:r>
            <a:endParaRPr lang="en-US" sz="2025" dirty="0"/>
          </a:p>
        </p:txBody>
      </p:sp>
      <p:sp>
        <p:nvSpPr>
          <p:cNvPr id="16" name="Text 13"/>
          <p:cNvSpPr/>
          <p:nvPr/>
        </p:nvSpPr>
        <p:spPr>
          <a:xfrm>
            <a:off x="12142470" y="2571750"/>
            <a:ext cx="513816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2353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Pessoas seguem o que outras já validaram.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12142470" y="3009900"/>
            <a:ext cx="5138166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"Mais de 500 gestores já participaram."</a:t>
            </a:r>
            <a:endParaRPr lang="en-US" sz="1800" dirty="0"/>
          </a:p>
        </p:txBody>
      </p:sp>
      <p:sp>
        <p:nvSpPr>
          <p:cNvPr id="18" name="Shape 15"/>
          <p:cNvSpPr/>
          <p:nvPr/>
        </p:nvSpPr>
        <p:spPr>
          <a:xfrm>
            <a:off x="1238250" y="3937000"/>
            <a:ext cx="5143500" cy="1885950"/>
          </a:xfrm>
          <a:prstGeom prst="roundRect">
            <a:avLst>
              <a:gd name="adj" fmla="val 6061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6"/>
          <p:cNvSpPr/>
          <p:nvPr/>
        </p:nvSpPr>
        <p:spPr>
          <a:xfrm>
            <a:off x="1474470" y="4173220"/>
            <a:ext cx="5138166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Reciprocidade</a:t>
            </a:r>
            <a:endParaRPr lang="en-US" sz="2025" dirty="0"/>
          </a:p>
        </p:txBody>
      </p:sp>
      <p:sp>
        <p:nvSpPr>
          <p:cNvPr id="20" name="Text 17"/>
          <p:cNvSpPr/>
          <p:nvPr/>
        </p:nvSpPr>
        <p:spPr>
          <a:xfrm>
            <a:off x="1474470" y="4546600"/>
            <a:ext cx="513816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2353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Oferecer valor antes de pedir algo em troca.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474470" y="4984750"/>
            <a:ext cx="5138166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"Baixe o guia gratuito antes de se inscrever."</a:t>
            </a:r>
            <a:endParaRPr lang="en-US" sz="1800" dirty="0"/>
          </a:p>
        </p:txBody>
      </p:sp>
      <p:sp>
        <p:nvSpPr>
          <p:cNvPr id="22" name="Shape 19"/>
          <p:cNvSpPr/>
          <p:nvPr/>
        </p:nvSpPr>
        <p:spPr>
          <a:xfrm>
            <a:off x="6572250" y="3937000"/>
            <a:ext cx="5143500" cy="1885950"/>
          </a:xfrm>
          <a:prstGeom prst="roundRect">
            <a:avLst>
              <a:gd name="adj" fmla="val 6061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0"/>
          <p:cNvSpPr/>
          <p:nvPr/>
        </p:nvSpPr>
        <p:spPr>
          <a:xfrm>
            <a:off x="6808470" y="4173220"/>
            <a:ext cx="5138166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Autoridade</a:t>
            </a:r>
            <a:endParaRPr lang="en-US" sz="2025" dirty="0"/>
          </a:p>
        </p:txBody>
      </p:sp>
      <p:sp>
        <p:nvSpPr>
          <p:cNvPr id="24" name="Text 21"/>
          <p:cNvSpPr/>
          <p:nvPr/>
        </p:nvSpPr>
        <p:spPr>
          <a:xfrm>
            <a:off x="6808470" y="4546600"/>
            <a:ext cx="4811192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2353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Referências e dados aumentam a credibilidade.</a:t>
            </a:r>
            <a:endParaRPr lang="en-US" sz="1800" dirty="0"/>
          </a:p>
        </p:txBody>
      </p:sp>
      <p:sp>
        <p:nvSpPr>
          <p:cNvPr id="25" name="Text 22"/>
          <p:cNvSpPr/>
          <p:nvPr/>
        </p:nvSpPr>
        <p:spPr>
          <a:xfrm>
            <a:off x="6808470" y="5327650"/>
            <a:ext cx="5138166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"Segundo pesquisa do IBGE..."</a:t>
            </a:r>
            <a:endParaRPr lang="en-US" sz="1800" dirty="0"/>
          </a:p>
        </p:txBody>
      </p:sp>
      <p:sp>
        <p:nvSpPr>
          <p:cNvPr id="26" name="Shape 23"/>
          <p:cNvSpPr/>
          <p:nvPr/>
        </p:nvSpPr>
        <p:spPr>
          <a:xfrm>
            <a:off x="11906250" y="3937000"/>
            <a:ext cx="5143500" cy="1885950"/>
          </a:xfrm>
          <a:prstGeom prst="roundRect">
            <a:avLst>
              <a:gd name="adj" fmla="val 6061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Text 24"/>
          <p:cNvSpPr/>
          <p:nvPr/>
        </p:nvSpPr>
        <p:spPr>
          <a:xfrm>
            <a:off x="12142470" y="4173220"/>
            <a:ext cx="5138166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Novidade</a:t>
            </a:r>
            <a:endParaRPr lang="en-US" sz="2025" dirty="0"/>
          </a:p>
        </p:txBody>
      </p:sp>
      <p:sp>
        <p:nvSpPr>
          <p:cNvPr id="28" name="Text 25"/>
          <p:cNvSpPr/>
          <p:nvPr/>
        </p:nvSpPr>
        <p:spPr>
          <a:xfrm>
            <a:off x="12142470" y="4546600"/>
            <a:ext cx="4811192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2353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cérebro presta mais atenção ao que é inédito.</a:t>
            </a:r>
            <a:endParaRPr lang="en-US" sz="1800" dirty="0"/>
          </a:p>
        </p:txBody>
      </p:sp>
      <p:sp>
        <p:nvSpPr>
          <p:cNvPr id="29" name="Text 26"/>
          <p:cNvSpPr/>
          <p:nvPr/>
        </p:nvSpPr>
        <p:spPr>
          <a:xfrm>
            <a:off x="12142470" y="5327650"/>
            <a:ext cx="5138166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"Pela primeira vez, revelamos..."</a:t>
            </a:r>
            <a:endParaRPr lang="en-US" sz="1800" dirty="0"/>
          </a:p>
        </p:txBody>
      </p:sp>
      <p:sp>
        <p:nvSpPr>
          <p:cNvPr id="100" name="Novo 100"/>
          <p:cNvSpPr/>
          <p:nvPr/>
        </p:nvSpPr>
        <p:spPr>
          <a:xfrm>
            <a:off x="1238250" y="5899150"/>
            <a:ext cx="5143500" cy="1885950"/>
          </a:xfrm>
          <a:prstGeom prst="roundRect">
            <a:avLst>
              <a:gd name="adj" fmla="val 6061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1" name="Novo 101"/>
          <p:cNvSpPr/>
          <p:nvPr/>
        </p:nvSpPr>
        <p:spPr>
          <a:xfrm>
            <a:off x="1474470" y="6135370"/>
            <a:ext cx="5138166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Pertencimento</a:t>
            </a:r>
            <a:endParaRPr lang="en-US" sz="2025" dirty="0"/>
          </a:p>
        </p:txBody>
      </p:sp>
      <p:sp>
        <p:nvSpPr>
          <p:cNvPr id="102" name="Novo 102"/>
          <p:cNvSpPr/>
          <p:nvPr/>
        </p:nvSpPr>
        <p:spPr>
          <a:xfrm>
            <a:off x="1474470" y="6508750"/>
            <a:ext cx="513816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2353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Sentir-se parte de um grupo gera identificação.</a:t>
            </a:r>
            <a:endParaRPr lang="en-US" sz="1800" dirty="0"/>
          </a:p>
        </p:txBody>
      </p:sp>
      <p:sp>
        <p:nvSpPr>
          <p:cNvPr id="103" name="Novo 103"/>
          <p:cNvSpPr/>
          <p:nvPr/>
        </p:nvSpPr>
        <p:spPr>
          <a:xfrm>
            <a:off x="1474470" y="6946900"/>
            <a:ext cx="5138166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“Junte-se a +5 mil profissionais Unyflex.”</a:t>
            </a:r>
            <a:endParaRPr lang="en-US" sz="1800" dirty="0"/>
          </a:p>
        </p:txBody>
      </p:sp>
      <p:sp>
        <p:nvSpPr>
          <p:cNvPr id="104" name="Novo 104"/>
          <p:cNvSpPr/>
          <p:nvPr/>
        </p:nvSpPr>
        <p:spPr>
          <a:xfrm>
            <a:off x="6572250" y="5899150"/>
            <a:ext cx="5143500" cy="1885950"/>
          </a:xfrm>
          <a:prstGeom prst="roundRect">
            <a:avLst>
              <a:gd name="adj" fmla="val 6061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5" name="Novo 105"/>
          <p:cNvSpPr/>
          <p:nvPr/>
        </p:nvSpPr>
        <p:spPr>
          <a:xfrm>
            <a:off x="6808470" y="6135370"/>
            <a:ext cx="5138166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Antecipação</a:t>
            </a:r>
            <a:endParaRPr lang="en-US" sz="2025" dirty="0"/>
          </a:p>
        </p:txBody>
      </p:sp>
      <p:sp>
        <p:nvSpPr>
          <p:cNvPr id="106" name="Novo 106"/>
          <p:cNvSpPr/>
          <p:nvPr/>
        </p:nvSpPr>
        <p:spPr>
          <a:xfrm>
            <a:off x="6808470" y="6508750"/>
            <a:ext cx="513816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2353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Expectativa bem construída prepara a decisão.</a:t>
            </a:r>
            <a:endParaRPr lang="en-US" sz="1800" dirty="0"/>
          </a:p>
        </p:txBody>
      </p:sp>
      <p:sp>
        <p:nvSpPr>
          <p:cNvPr id="107" name="Novo 107"/>
          <p:cNvSpPr/>
          <p:nvPr/>
        </p:nvSpPr>
        <p:spPr>
          <a:xfrm>
            <a:off x="6808470" y="6946900"/>
            <a:ext cx="5138166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“Na próxima semana, tudo muda.”</a:t>
            </a:r>
            <a:endParaRPr lang="en-US" sz="1800" dirty="0"/>
          </a:p>
        </p:txBody>
      </p:sp>
      <p:sp>
        <p:nvSpPr>
          <p:cNvPr id="108" name="Novo 108"/>
          <p:cNvSpPr/>
          <p:nvPr/>
        </p:nvSpPr>
        <p:spPr>
          <a:xfrm>
            <a:off x="11906250" y="5899150"/>
            <a:ext cx="5143500" cy="1885950"/>
          </a:xfrm>
          <a:prstGeom prst="roundRect">
            <a:avLst>
              <a:gd name="adj" fmla="val 6061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9" name="Novo 109"/>
          <p:cNvSpPr/>
          <p:nvPr/>
        </p:nvSpPr>
        <p:spPr>
          <a:xfrm>
            <a:off x="12142470" y="6135370"/>
            <a:ext cx="5138166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Compromisso</a:t>
            </a:r>
            <a:endParaRPr lang="en-US" sz="2025" dirty="0"/>
          </a:p>
        </p:txBody>
      </p:sp>
      <p:sp>
        <p:nvSpPr>
          <p:cNvPr id="110" name="Novo 110"/>
          <p:cNvSpPr/>
          <p:nvPr/>
        </p:nvSpPr>
        <p:spPr>
          <a:xfrm>
            <a:off x="12142470" y="6508750"/>
            <a:ext cx="513816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2353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Pequenos passos levam a decisões maiores.</a:t>
            </a:r>
            <a:endParaRPr lang="en-US" sz="1800" dirty="0"/>
          </a:p>
        </p:txBody>
      </p:sp>
      <p:sp>
        <p:nvSpPr>
          <p:cNvPr id="111" name="Novo 111"/>
          <p:cNvSpPr/>
          <p:nvPr/>
        </p:nvSpPr>
        <p:spPr>
          <a:xfrm>
            <a:off x="12142470" y="6946900"/>
            <a:ext cx="5138166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“Comece pelo diagnóstico gratuito.”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6223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238250" y="857250"/>
            <a:ext cx="1562338" cy="411480"/>
          </a:xfrm>
          <a:prstGeom prst="roundRect">
            <a:avLst>
              <a:gd name="adj" fmla="val 50000"/>
            </a:avLst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1"/>
          <p:cNvSpPr/>
          <p:nvPr/>
        </p:nvSpPr>
        <p:spPr>
          <a:xfrm>
            <a:off x="1409700" y="933450"/>
            <a:ext cx="1295638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2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238250" y="1402080"/>
            <a:ext cx="1739265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Ferramentas para Melhorar seu Copywriting</a:t>
            </a:r>
            <a:endParaRPr lang="en-US" sz="2850" dirty="0"/>
          </a:p>
        </p:txBody>
      </p:sp>
      <p:sp>
        <p:nvSpPr>
          <p:cNvPr id="6" name="Shape 3"/>
          <p:cNvSpPr/>
          <p:nvPr/>
        </p:nvSpPr>
        <p:spPr>
          <a:xfrm>
            <a:off x="1238250" y="2190750"/>
            <a:ext cx="5143500" cy="1908810"/>
          </a:xfrm>
          <a:prstGeom prst="roundRect">
            <a:avLst>
              <a:gd name="adj" fmla="val 5988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1474470" y="2426970"/>
            <a:ext cx="5138166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ChatGPT / Claude / Gemini</a:t>
            </a:r>
            <a:endParaRPr lang="en-US" sz="2025" dirty="0"/>
          </a:p>
        </p:txBody>
      </p:sp>
      <p:sp>
        <p:nvSpPr>
          <p:cNvPr id="8" name="Text 5"/>
          <p:cNvSpPr/>
          <p:nvPr/>
        </p:nvSpPr>
        <p:spPr>
          <a:xfrm>
            <a:off x="1474470" y="2800350"/>
            <a:ext cx="4811192" cy="11010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6765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Geram rascunhos, reescrevem em tons diferentes e sugerem títulos alternativos em segundos.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6572250" y="2190750"/>
            <a:ext cx="5143500" cy="1908810"/>
          </a:xfrm>
          <a:prstGeom prst="roundRect">
            <a:avLst>
              <a:gd name="adj" fmla="val 5988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7"/>
          <p:cNvSpPr/>
          <p:nvPr/>
        </p:nvSpPr>
        <p:spPr>
          <a:xfrm>
            <a:off x="6808470" y="2426970"/>
            <a:ext cx="5138166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Grammarly</a:t>
            </a:r>
            <a:endParaRPr lang="en-US" sz="2025" dirty="0"/>
          </a:p>
        </p:txBody>
      </p:sp>
      <p:sp>
        <p:nvSpPr>
          <p:cNvPr id="11" name="Text 8"/>
          <p:cNvSpPr/>
          <p:nvPr/>
        </p:nvSpPr>
        <p:spPr>
          <a:xfrm>
            <a:off x="6808470" y="2800350"/>
            <a:ext cx="4811192" cy="746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6765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Revisão gramatical e de estilo para textos em inglês, com sugestões de clareza.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11906250" y="2190750"/>
            <a:ext cx="5143500" cy="1908810"/>
          </a:xfrm>
          <a:prstGeom prst="roundRect">
            <a:avLst>
              <a:gd name="adj" fmla="val 5988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0"/>
          <p:cNvSpPr/>
          <p:nvPr/>
        </p:nvSpPr>
        <p:spPr>
          <a:xfrm>
            <a:off x="12142470" y="2426970"/>
            <a:ext cx="5138166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LanguageTool</a:t>
            </a:r>
            <a:endParaRPr lang="en-US" sz="2025" dirty="0"/>
          </a:p>
        </p:txBody>
      </p:sp>
      <p:sp>
        <p:nvSpPr>
          <p:cNvPr id="14" name="Text 11"/>
          <p:cNvSpPr/>
          <p:nvPr/>
        </p:nvSpPr>
        <p:spPr>
          <a:xfrm>
            <a:off x="12142470" y="2800350"/>
            <a:ext cx="4811192" cy="746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6765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Alternativa robusta para revisão gramatical e ortográfica em português.</a:t>
            </a:r>
            <a:endParaRPr lang="en-US" sz="1800" dirty="0"/>
          </a:p>
        </p:txBody>
      </p:sp>
      <p:sp>
        <p:nvSpPr>
          <p:cNvPr id="15" name="Shape 12"/>
          <p:cNvSpPr/>
          <p:nvPr/>
        </p:nvSpPr>
        <p:spPr>
          <a:xfrm>
            <a:off x="1238250" y="4290060"/>
            <a:ext cx="5143500" cy="1554480"/>
          </a:xfrm>
          <a:prstGeom prst="roundRect">
            <a:avLst>
              <a:gd name="adj" fmla="val 7353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3"/>
          <p:cNvSpPr/>
          <p:nvPr/>
        </p:nvSpPr>
        <p:spPr>
          <a:xfrm>
            <a:off x="1474470" y="4526280"/>
            <a:ext cx="5138166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Hemingway Editor</a:t>
            </a:r>
            <a:endParaRPr lang="en-US" sz="2025" dirty="0"/>
          </a:p>
        </p:txBody>
      </p:sp>
      <p:sp>
        <p:nvSpPr>
          <p:cNvPr id="17" name="Text 14"/>
          <p:cNvSpPr/>
          <p:nvPr/>
        </p:nvSpPr>
        <p:spPr>
          <a:xfrm>
            <a:off x="1474470" y="4899660"/>
            <a:ext cx="4811192" cy="746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6765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Aponta frases longas e complexas, incentivando textos mais diretos e legíveis.</a:t>
            </a:r>
            <a:endParaRPr lang="en-US" sz="1800" dirty="0"/>
          </a:p>
        </p:txBody>
      </p:sp>
      <p:sp>
        <p:nvSpPr>
          <p:cNvPr id="18" name="Shape 15"/>
          <p:cNvSpPr/>
          <p:nvPr/>
        </p:nvSpPr>
        <p:spPr>
          <a:xfrm>
            <a:off x="6572250" y="4290060"/>
            <a:ext cx="5143500" cy="1554480"/>
          </a:xfrm>
          <a:prstGeom prst="roundRect">
            <a:avLst>
              <a:gd name="adj" fmla="val 7353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6"/>
          <p:cNvSpPr/>
          <p:nvPr/>
        </p:nvSpPr>
        <p:spPr>
          <a:xfrm>
            <a:off x="6808470" y="4526280"/>
            <a:ext cx="5138166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AnswerThePublic</a:t>
            </a:r>
            <a:endParaRPr lang="en-US" sz="2025" dirty="0"/>
          </a:p>
        </p:txBody>
      </p:sp>
      <p:sp>
        <p:nvSpPr>
          <p:cNvPr id="20" name="Text 17"/>
          <p:cNvSpPr/>
          <p:nvPr/>
        </p:nvSpPr>
        <p:spPr>
          <a:xfrm>
            <a:off x="6808470" y="4899660"/>
            <a:ext cx="4811192" cy="746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6765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Mostra as perguntas reais que o público busca sobre um tema — ótimo para pautas.</a:t>
            </a:r>
            <a:endParaRPr lang="en-US" sz="1800" dirty="0"/>
          </a:p>
        </p:txBody>
      </p:sp>
      <p:sp>
        <p:nvSpPr>
          <p:cNvPr id="21" name="Shape 18"/>
          <p:cNvSpPr/>
          <p:nvPr/>
        </p:nvSpPr>
        <p:spPr>
          <a:xfrm>
            <a:off x="11906250" y="4290060"/>
            <a:ext cx="5143500" cy="1554480"/>
          </a:xfrm>
          <a:prstGeom prst="roundRect">
            <a:avLst>
              <a:gd name="adj" fmla="val 7353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Text 19"/>
          <p:cNvSpPr/>
          <p:nvPr/>
        </p:nvSpPr>
        <p:spPr>
          <a:xfrm>
            <a:off x="12142470" y="4526280"/>
            <a:ext cx="5138166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Trends</a:t>
            </a:r>
            <a:endParaRPr lang="en-US" sz="2025" dirty="0"/>
          </a:p>
        </p:txBody>
      </p:sp>
      <p:sp>
        <p:nvSpPr>
          <p:cNvPr id="23" name="Text 20"/>
          <p:cNvSpPr/>
          <p:nvPr/>
        </p:nvSpPr>
        <p:spPr>
          <a:xfrm>
            <a:off x="12142470" y="4899660"/>
            <a:ext cx="4811192" cy="746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6765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Identifica temas em alta para dar timing e relevância à sua copy.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3810000" y="9378875"/>
            <a:ext cx="1739265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💡 Não é sobre ter todas as ferramentas — é sobre dominar 2 ou 3 e usá-las de forma consistente.</a:t>
            </a:r>
            <a:endParaRPr lang="en-US" sz="1950" dirty="0"/>
          </a:p>
        </p:txBody>
      </p:sp>
    </p:spTree>
    <p:extLst>
      <p:ext uri="{BB962C8B-B14F-4D97-AF65-F5344CB8AC3E}">
        <p14:creationId xmlns:p14="http://schemas.microsoft.com/office/powerpoint/2010/main" val="3011459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095500" y="3810000"/>
            <a:ext cx="155067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kern="0" spc="30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BLOCO 2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2095500" y="4286250"/>
            <a:ext cx="14519910" cy="1181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Estrutura de uma Copy Eficaz</a:t>
            </a:r>
            <a:endParaRPr lang="en-US" sz="3900" dirty="0"/>
          </a:p>
        </p:txBody>
      </p:sp>
      <p:sp>
        <p:nvSpPr>
          <p:cNvPr id="5" name="Text 2"/>
          <p:cNvSpPr/>
          <p:nvPr/>
        </p:nvSpPr>
        <p:spPr>
          <a:xfrm>
            <a:off x="2095500" y="5619750"/>
            <a:ext cx="1152525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FFFFFF">
                    <a:alpha val="8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3 · Do primeiro segundo à ação final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329342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238250" y="857250"/>
            <a:ext cx="1562338" cy="411480"/>
          </a:xfrm>
          <a:prstGeom prst="roundRect">
            <a:avLst>
              <a:gd name="adj" fmla="val 50000"/>
            </a:avLst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1"/>
          <p:cNvSpPr/>
          <p:nvPr/>
        </p:nvSpPr>
        <p:spPr>
          <a:xfrm>
            <a:off x="1409700" y="933450"/>
            <a:ext cx="1295638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3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238250" y="1402080"/>
            <a:ext cx="1739265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Anatomia de uma Copy Eficaz, do Início ao Fim</a:t>
            </a:r>
            <a:endParaRPr lang="en-US" sz="2850" dirty="0"/>
          </a:p>
        </p:txBody>
      </p:sp>
      <p:sp>
        <p:nvSpPr>
          <p:cNvPr id="6" name="Shape 3"/>
          <p:cNvSpPr/>
          <p:nvPr/>
        </p:nvSpPr>
        <p:spPr>
          <a:xfrm>
            <a:off x="1238250" y="2476500"/>
            <a:ext cx="3025140" cy="2156460"/>
          </a:xfrm>
          <a:prstGeom prst="roundRect">
            <a:avLst>
              <a:gd name="adj" fmla="val 5300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1417320" y="2693670"/>
            <a:ext cx="2933700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417320" y="3028950"/>
            <a:ext cx="2933700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Hook (Gancho)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1417320" y="3387090"/>
            <a:ext cx="2747010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2353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Primeira frase que interrompe o scroll.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4434840" y="2476500"/>
            <a:ext cx="3025140" cy="2156460"/>
          </a:xfrm>
          <a:prstGeom prst="roundRect">
            <a:avLst>
              <a:gd name="adj" fmla="val 5300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8"/>
          <p:cNvSpPr/>
          <p:nvPr/>
        </p:nvSpPr>
        <p:spPr>
          <a:xfrm>
            <a:off x="4613910" y="2693670"/>
            <a:ext cx="2933700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4613910" y="3028950"/>
            <a:ext cx="2933700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Contexto</a:t>
            </a:r>
            <a:endParaRPr lang="en-US" sz="1950" dirty="0"/>
          </a:p>
        </p:txBody>
      </p:sp>
      <p:sp>
        <p:nvSpPr>
          <p:cNvPr id="13" name="Text 10"/>
          <p:cNvSpPr/>
          <p:nvPr/>
        </p:nvSpPr>
        <p:spPr>
          <a:xfrm>
            <a:off x="4613910" y="3387090"/>
            <a:ext cx="2747010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2353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Conecta com a dor ou desejo real do leitor.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631430" y="2476500"/>
            <a:ext cx="3025140" cy="2156460"/>
          </a:xfrm>
          <a:prstGeom prst="roundRect">
            <a:avLst>
              <a:gd name="adj" fmla="val 5300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2"/>
          <p:cNvSpPr/>
          <p:nvPr/>
        </p:nvSpPr>
        <p:spPr>
          <a:xfrm>
            <a:off x="7810500" y="2693670"/>
            <a:ext cx="2933700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7810500" y="3028950"/>
            <a:ext cx="2933700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Argumento e Prova</a:t>
            </a:r>
            <a:endParaRPr lang="en-US" sz="1950" dirty="0"/>
          </a:p>
        </p:txBody>
      </p:sp>
      <p:sp>
        <p:nvSpPr>
          <p:cNvPr id="17" name="Text 14"/>
          <p:cNvSpPr/>
          <p:nvPr/>
        </p:nvSpPr>
        <p:spPr>
          <a:xfrm>
            <a:off x="7810500" y="3387090"/>
            <a:ext cx="2747010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2353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Dados, exemplos ou depoimentos que sustentam a mensagem.</a:t>
            </a:r>
            <a:endParaRPr lang="en-US" sz="1800" dirty="0"/>
          </a:p>
        </p:txBody>
      </p:sp>
      <p:sp>
        <p:nvSpPr>
          <p:cNvPr id="18" name="Shape 15"/>
          <p:cNvSpPr/>
          <p:nvPr/>
        </p:nvSpPr>
        <p:spPr>
          <a:xfrm>
            <a:off x="10828020" y="2476500"/>
            <a:ext cx="3025140" cy="2156460"/>
          </a:xfrm>
          <a:prstGeom prst="roundRect">
            <a:avLst>
              <a:gd name="adj" fmla="val 5300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6"/>
          <p:cNvSpPr/>
          <p:nvPr/>
        </p:nvSpPr>
        <p:spPr>
          <a:xfrm>
            <a:off x="11007090" y="2693670"/>
            <a:ext cx="2933700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11007090" y="3028950"/>
            <a:ext cx="2933700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Quebra de Objeção</a:t>
            </a:r>
            <a:endParaRPr lang="en-US" sz="1950" dirty="0"/>
          </a:p>
        </p:txBody>
      </p:sp>
      <p:sp>
        <p:nvSpPr>
          <p:cNvPr id="21" name="Text 18"/>
          <p:cNvSpPr/>
          <p:nvPr/>
        </p:nvSpPr>
        <p:spPr>
          <a:xfrm>
            <a:off x="11007090" y="3387090"/>
            <a:ext cx="2747010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2353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Antecipa o "mas..." antes que o leitor pense nele.</a:t>
            </a:r>
            <a:endParaRPr lang="en-US" sz="1800" dirty="0"/>
          </a:p>
        </p:txBody>
      </p:sp>
      <p:sp>
        <p:nvSpPr>
          <p:cNvPr id="22" name="Shape 19"/>
          <p:cNvSpPr/>
          <p:nvPr/>
        </p:nvSpPr>
        <p:spPr>
          <a:xfrm>
            <a:off x="14024610" y="2476500"/>
            <a:ext cx="3025140" cy="2156460"/>
          </a:xfrm>
          <a:prstGeom prst="roundRect">
            <a:avLst>
              <a:gd name="adj" fmla="val 5300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0"/>
          <p:cNvSpPr/>
          <p:nvPr/>
        </p:nvSpPr>
        <p:spPr>
          <a:xfrm>
            <a:off x="14203681" y="2693670"/>
            <a:ext cx="2933700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14203681" y="3028950"/>
            <a:ext cx="2933700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CTA</a:t>
            </a:r>
            <a:endParaRPr lang="en-US" sz="1950" dirty="0"/>
          </a:p>
        </p:txBody>
      </p:sp>
      <p:sp>
        <p:nvSpPr>
          <p:cNvPr id="25" name="Text 22"/>
          <p:cNvSpPr/>
          <p:nvPr/>
        </p:nvSpPr>
        <p:spPr>
          <a:xfrm>
            <a:off x="14203681" y="3387090"/>
            <a:ext cx="2747010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2353"/>
              </a:lnSpc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Uma única ação clara — sem ambiguidade.</a:t>
            </a:r>
            <a:endParaRPr lang="en-US" sz="1800" dirty="0"/>
          </a:p>
        </p:txBody>
      </p:sp>
      <p:sp>
        <p:nvSpPr>
          <p:cNvPr id="26" name="Shape 23"/>
          <p:cNvSpPr/>
          <p:nvPr/>
        </p:nvSpPr>
        <p:spPr>
          <a:xfrm>
            <a:off x="1238250" y="4953000"/>
            <a:ext cx="15811500" cy="891540"/>
          </a:xfrm>
          <a:prstGeom prst="roundRect">
            <a:avLst>
              <a:gd name="adj" fmla="val 12821"/>
            </a:avLst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7" name="Text 24"/>
          <p:cNvSpPr/>
          <p:nvPr/>
        </p:nvSpPr>
        <p:spPr>
          <a:xfrm>
            <a:off x="1543050" y="5200650"/>
            <a:ext cx="15657957" cy="4343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541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🎯 Uma copy sem uma dessas etapas perde força. Antes de publicar, releia sua copy e confira se as 5 etapas estão presentes.</a:t>
            </a:r>
            <a:endParaRPr lang="en-US" sz="1950" dirty="0"/>
          </a:p>
        </p:txBody>
      </p:sp>
    </p:spTree>
    <p:extLst>
      <p:ext uri="{BB962C8B-B14F-4D97-AF65-F5344CB8AC3E}">
        <p14:creationId xmlns:p14="http://schemas.microsoft.com/office/powerpoint/2010/main" val="359263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238250" y="857250"/>
            <a:ext cx="1562338" cy="411480"/>
          </a:xfrm>
          <a:prstGeom prst="roundRect">
            <a:avLst>
              <a:gd name="adj" fmla="val 50000"/>
            </a:avLst>
          </a:prstGeom>
          <a:solidFill>
            <a:srgbClr val="0A16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1"/>
          <p:cNvSpPr/>
          <p:nvPr/>
        </p:nvSpPr>
        <p:spPr>
          <a:xfrm>
            <a:off x="1409700" y="933450"/>
            <a:ext cx="1295638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00C1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3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238250" y="1402080"/>
            <a:ext cx="1739265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Fórmulas Clássicas de Copywriting</a:t>
            </a:r>
            <a:endParaRPr lang="en-US" sz="2850" dirty="0"/>
          </a:p>
        </p:txBody>
      </p:sp>
      <p:sp>
        <p:nvSpPr>
          <p:cNvPr id="6" name="Shape 3"/>
          <p:cNvSpPr/>
          <p:nvPr/>
        </p:nvSpPr>
        <p:spPr>
          <a:xfrm>
            <a:off x="1238250" y="2190750"/>
            <a:ext cx="7800975" cy="1535430"/>
          </a:xfrm>
          <a:prstGeom prst="roundRect">
            <a:avLst>
              <a:gd name="adj" fmla="val 7444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1512570" y="2465070"/>
            <a:ext cx="79775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AIDA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512570" y="2819400"/>
            <a:ext cx="79775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Atenção → Interesse → Desejo → Ação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512570" y="3192780"/>
            <a:ext cx="79775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Quando usar: anúncios e posts de conversão direta.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9248775" y="2190750"/>
            <a:ext cx="7800975" cy="1535430"/>
          </a:xfrm>
          <a:prstGeom prst="roundRect">
            <a:avLst>
              <a:gd name="adj" fmla="val 7444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8"/>
          <p:cNvSpPr/>
          <p:nvPr/>
        </p:nvSpPr>
        <p:spPr>
          <a:xfrm>
            <a:off x="9523095" y="2465070"/>
            <a:ext cx="79775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9523095" y="2819400"/>
            <a:ext cx="79775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Problema → Agitação → Solução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9523095" y="3192780"/>
            <a:ext cx="79775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Quando usar: conteúdo que precisa gerar urgência emocional.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1238250" y="3935730"/>
            <a:ext cx="7800975" cy="1535430"/>
          </a:xfrm>
          <a:prstGeom prst="roundRect">
            <a:avLst>
              <a:gd name="adj" fmla="val 7444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2"/>
          <p:cNvSpPr/>
          <p:nvPr/>
        </p:nvSpPr>
        <p:spPr>
          <a:xfrm>
            <a:off x="1512570" y="4210050"/>
            <a:ext cx="79775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4Ps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512570" y="4564380"/>
            <a:ext cx="79775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Prometer → Pintar → Provar → Propor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1512570" y="4937760"/>
            <a:ext cx="79775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Quando usar: copy mais longa, e-mails e landing pages.</a:t>
            </a:r>
            <a:endParaRPr lang="en-US" sz="1800" dirty="0"/>
          </a:p>
        </p:txBody>
      </p:sp>
      <p:sp>
        <p:nvSpPr>
          <p:cNvPr id="18" name="Shape 15"/>
          <p:cNvSpPr/>
          <p:nvPr/>
        </p:nvSpPr>
        <p:spPr>
          <a:xfrm>
            <a:off x="9248775" y="3935730"/>
            <a:ext cx="7800975" cy="1535430"/>
          </a:xfrm>
          <a:prstGeom prst="roundRect">
            <a:avLst>
              <a:gd name="adj" fmla="val 7444"/>
            </a:avLst>
          </a:prstGeom>
          <a:solidFill>
            <a:srgbClr val="F4F7FA"/>
          </a:solidFill>
          <a:ln w="7620">
            <a:solidFill>
              <a:srgbClr val="E3E8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6"/>
          <p:cNvSpPr/>
          <p:nvPr/>
        </p:nvSpPr>
        <p:spPr>
          <a:xfrm>
            <a:off x="9523095" y="4210050"/>
            <a:ext cx="79775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BAB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9523095" y="4564380"/>
            <a:ext cx="79775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→ After → Bridge (Antes → Depois → Ponte)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9523095" y="4937760"/>
            <a:ext cx="797756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00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Quando usar: storytelling de transformação e resultados.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72827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E5976BD-4208-495D-9C30-547AB5F878D2}">
  <we:reference id="wa200010001" version="1.0.0.1" store="en-US" storeType="OMEX"/>
  <we:alternateReferences>
    <we:reference id="WA200010001" version="1.0.0.1" store="" storeType="OMEX"/>
  </we:alternateReferences>
  <we:properties>
    <we:property name="claude.fileId" value="&quot;07c67a6f-208c-490b-b572-1bbda5c6f92f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2022</Words>
  <Application>Microsoft Office PowerPoint</Application>
  <PresentationFormat>Personalizar</PresentationFormat>
  <Paragraphs>303</Paragraphs>
  <Slides>26</Slides>
  <Notes>26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28" baseType="lpstr"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Giovani Capri</cp:lastModifiedBy>
  <cp:revision>2</cp:revision>
  <dcterms:created xsi:type="dcterms:W3CDTF">2026-07-27T19:00:36Z</dcterms:created>
  <dcterms:modified xsi:type="dcterms:W3CDTF">2026-07-27T19:24:00Z</dcterms:modified>
</cp:coreProperties>
</file>